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slides/slide9.xml" ContentType="application/vnd.openxmlformats-officedocument.presentationml.slide+xml"/>
  <Override PartName="/ppt/charts/chart4.xml" ContentType="application/vnd.openxmlformats-officedocument.drawingml.chart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chart9.xml" ContentType="application/vnd.openxmlformats-officedocument.drawingml.chart+xml"/>
  <Default Extension="xml" ContentType="application/xml"/>
  <Override PartName="/ppt/drawings/drawing2.xml" ContentType="application/vnd.openxmlformats-officedocument.drawingml.chartshapes+xml"/>
  <Override PartName="/ppt/tableStyles.xml" ContentType="application/vnd.openxmlformats-officedocument.presentationml.tableStyles+xml"/>
  <Override PartName="/ppt/charts/chart5.xml" ContentType="application/vnd.openxmlformats-officedocument.drawingml.chart+xml"/>
  <Override PartName="/ppt/charts/chart11.xml" ContentType="application/vnd.openxmlformats-officedocument.drawingml.chart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Default Extension="tiff" ContentType="image/tiff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chart7.xml" ContentType="application/vnd.openxmlformats-officedocument.drawingml.chart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drawings/drawing5.xml" ContentType="application/vnd.openxmlformats-officedocument.drawingml.chartshapes+xml"/>
  <Override PartName="/ppt/theme/themeOverride1.xml" ContentType="application/vnd.openxmlformats-officedocument.themeOverr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charts/chart8.xml" ContentType="application/vnd.openxmlformats-officedocument.drawingml.chart+xml"/>
  <Override PartName="/ppt/charts/chart1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4" r:id="rId2"/>
    <p:sldId id="308" r:id="rId3"/>
    <p:sldId id="309" r:id="rId4"/>
    <p:sldId id="288" r:id="rId5"/>
    <p:sldId id="303" r:id="rId6"/>
    <p:sldId id="302" r:id="rId7"/>
    <p:sldId id="310" r:id="rId8"/>
    <p:sldId id="312" r:id="rId9"/>
    <p:sldId id="306" r:id="rId10"/>
    <p:sldId id="293" r:id="rId11"/>
    <p:sldId id="307" r:id="rId12"/>
    <p:sldId id="311" r:id="rId13"/>
    <p:sldId id="296" r:id="rId14"/>
    <p:sldId id="301" r:id="rId15"/>
    <p:sldId id="299" r:id="rId16"/>
    <p:sldId id="300" r:id="rId17"/>
    <p:sldId id="31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rgbClr val="FF0000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FF0000"/>
    <a:srgbClr val="80FF00"/>
    <a:srgbClr val="800080"/>
    <a:srgbClr val="008080"/>
    <a:srgbClr val="8000FF"/>
    <a:srgbClr val="666666"/>
    <a:srgbClr val="FFCC66"/>
    <a:srgbClr val="FF6FCF"/>
    <a:srgbClr val="1C934E"/>
    <a:srgbClr val="5BB51E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6292" autoAdjust="0"/>
    <p:restoredTop sz="95941" autoAdjust="0"/>
  </p:normalViewPr>
  <p:slideViewPr>
    <p:cSldViewPr snapToObjects="1">
      <p:cViewPr>
        <p:scale>
          <a:sx n="100" d="100"/>
          <a:sy n="100" d="100"/>
        </p:scale>
        <p:origin x="-2368" y="-1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0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ocuments:Research:SUICIDE2009:SuicideData:Suicidedatabase65-11.xlsb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Suicidedatabase65-11.xlsb" TargetMode="External"/><Relationship Id="rId2" Type="http://schemas.openxmlformats.org/officeDocument/2006/relationships/chartUserShapes" Target="../drawings/drawing3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Suicidedatabase65-11.xlsb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Suicidedatabase65-11.xlsb" TargetMode="External"/><Relationship Id="rId2" Type="http://schemas.openxmlformats.org/officeDocument/2006/relationships/chartUserShapes" Target="../drawings/drawing4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Suicidedatabase65-11.xlsb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Suicidedatabase65-11.xlsb" TargetMode="External"/><Relationship Id="rId2" Type="http://schemas.openxmlformats.org/officeDocument/2006/relationships/chartUserShapes" Target="../drawings/drawing5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Suicidedatabase65-11.xlsb" TargetMode="External"/><Relationship Id="rId2" Type="http://schemas.openxmlformats.org/officeDocument/2006/relationships/chartUserShapes" Target="../drawings/drawing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miketomlinson:Desktop:SuicideKeynote:Suicidedatabase65-11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ocuments:Research:SUICIDE2009:SuicideData:Suicidedatabase65-11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Suicidedatabase65-11.xlsb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SuicideDataPreventionNov2012.xlsx" TargetMode="External"/><Relationship Id="rId2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ocuments:Research:SUICIDE2009:SuicideData:Suicidedatabase65-11.xlsb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ocuments:Research:SUICIDE2009:SuicideData:Suicidedatabase65-11.xlsb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Keynote:ParliamentaryCrate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ketomlinson:Desktop:SuicideStormont:ParliamentaryCrates.xlsx" TargetMode="External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0598716871519109"/>
          <c:y val="0.0339721231054265"/>
          <c:w val="0.892336158056462"/>
          <c:h val="0.899791084817753"/>
        </c:manualLayout>
      </c:layout>
      <c:lineChart>
        <c:grouping val="standard"/>
        <c:ser>
          <c:idx val="0"/>
          <c:order val="0"/>
          <c:tx>
            <c:v>All</c:v>
          </c:tx>
          <c:spPr>
            <a:ln w="3492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Data1!$D$7:$AW$7</c:f>
              <c:numCache>
                <c:formatCode>General</c:formatCode>
                <c:ptCount val="46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  <c:pt idx="12">
                  <c:v>1979.0</c:v>
                </c:pt>
                <c:pt idx="13">
                  <c:v>1980.0</c:v>
                </c:pt>
                <c:pt idx="14">
                  <c:v>1981.0</c:v>
                </c:pt>
                <c:pt idx="15">
                  <c:v>1982.0</c:v>
                </c:pt>
                <c:pt idx="16">
                  <c:v>1983.0</c:v>
                </c:pt>
                <c:pt idx="17">
                  <c:v>1984.0</c:v>
                </c:pt>
                <c:pt idx="18">
                  <c:v>1985.0</c:v>
                </c:pt>
                <c:pt idx="19">
                  <c:v>1986.0</c:v>
                </c:pt>
                <c:pt idx="20">
                  <c:v>1987.0</c:v>
                </c:pt>
                <c:pt idx="21">
                  <c:v>1988.0</c:v>
                </c:pt>
                <c:pt idx="22">
                  <c:v>1989.0</c:v>
                </c:pt>
                <c:pt idx="23">
                  <c:v>1990.0</c:v>
                </c:pt>
                <c:pt idx="24">
                  <c:v>1991.0</c:v>
                </c:pt>
                <c:pt idx="25">
                  <c:v>1992.0</c:v>
                </c:pt>
                <c:pt idx="26">
                  <c:v>1993.0</c:v>
                </c:pt>
                <c:pt idx="27">
                  <c:v>1994.0</c:v>
                </c:pt>
                <c:pt idx="28">
                  <c:v>1995.0</c:v>
                </c:pt>
                <c:pt idx="29">
                  <c:v>1996.0</c:v>
                </c:pt>
                <c:pt idx="30">
                  <c:v>1997.0</c:v>
                </c:pt>
                <c:pt idx="31">
                  <c:v>1998.0</c:v>
                </c:pt>
                <c:pt idx="32">
                  <c:v>1999.0</c:v>
                </c:pt>
                <c:pt idx="33">
                  <c:v>2000.0</c:v>
                </c:pt>
                <c:pt idx="34">
                  <c:v>2001.0</c:v>
                </c:pt>
                <c:pt idx="35">
                  <c:v>2002.0</c:v>
                </c:pt>
                <c:pt idx="36">
                  <c:v>2003.0</c:v>
                </c:pt>
                <c:pt idx="37">
                  <c:v>2004.0</c:v>
                </c:pt>
                <c:pt idx="38">
                  <c:v>2005.0</c:v>
                </c:pt>
                <c:pt idx="39">
                  <c:v>2006.0</c:v>
                </c:pt>
                <c:pt idx="40">
                  <c:v>2007.0</c:v>
                </c:pt>
                <c:pt idx="41">
                  <c:v>2008.0</c:v>
                </c:pt>
                <c:pt idx="42">
                  <c:v>2009.0</c:v>
                </c:pt>
                <c:pt idx="43">
                  <c:v>2010.0</c:v>
                </c:pt>
                <c:pt idx="44">
                  <c:v>2011.0</c:v>
                </c:pt>
                <c:pt idx="45">
                  <c:v>2012.0</c:v>
                </c:pt>
              </c:numCache>
            </c:numRef>
          </c:cat>
          <c:val>
            <c:numRef>
              <c:f>Data1!$D$15:$AW$15</c:f>
              <c:numCache>
                <c:formatCode>0.00</c:formatCode>
                <c:ptCount val="46"/>
                <c:pt idx="0">
                  <c:v>5.628651400052533</c:v>
                </c:pt>
                <c:pt idx="1">
                  <c:v>6.503651437820796</c:v>
                </c:pt>
                <c:pt idx="2">
                  <c:v>6.902239359105237</c:v>
                </c:pt>
                <c:pt idx="3">
                  <c:v>6.307991456994406</c:v>
                </c:pt>
                <c:pt idx="4">
                  <c:v>5.35935458787667</c:v>
                </c:pt>
                <c:pt idx="5">
                  <c:v>4.562601152236491</c:v>
                </c:pt>
                <c:pt idx="6">
                  <c:v>5.122798349806112</c:v>
                </c:pt>
                <c:pt idx="7">
                  <c:v>5.398123236916905</c:v>
                </c:pt>
                <c:pt idx="8">
                  <c:v>6.091102992908715</c:v>
                </c:pt>
                <c:pt idx="9">
                  <c:v>5.99086979158467</c:v>
                </c:pt>
                <c:pt idx="10">
                  <c:v>6.27960607521004</c:v>
                </c:pt>
                <c:pt idx="11">
                  <c:v>6.564502641556635</c:v>
                </c:pt>
                <c:pt idx="12">
                  <c:v>7.212476492943333</c:v>
                </c:pt>
                <c:pt idx="13">
                  <c:v>7.699825187856142</c:v>
                </c:pt>
                <c:pt idx="14">
                  <c:v>8.252043417443688</c:v>
                </c:pt>
                <c:pt idx="15">
                  <c:v>8.180352255353357</c:v>
                </c:pt>
                <c:pt idx="16">
                  <c:v>9.118307444628153</c:v>
                </c:pt>
                <c:pt idx="17">
                  <c:v>8.76976553563765</c:v>
                </c:pt>
                <c:pt idx="18">
                  <c:v>9.480074435175112</c:v>
                </c:pt>
                <c:pt idx="19">
                  <c:v>9.662011956212285</c:v>
                </c:pt>
                <c:pt idx="20">
                  <c:v>9.599939368443676</c:v>
                </c:pt>
                <c:pt idx="21">
                  <c:v>10.10422073028995</c:v>
                </c:pt>
                <c:pt idx="22">
                  <c:v>9.226628833820273</c:v>
                </c:pt>
                <c:pt idx="23">
                  <c:v>10.16563086967566</c:v>
                </c:pt>
                <c:pt idx="24">
                  <c:v>9.38745757270834</c:v>
                </c:pt>
                <c:pt idx="25">
                  <c:v>9.207452242394646</c:v>
                </c:pt>
                <c:pt idx="26">
                  <c:v>8.77524204500279</c:v>
                </c:pt>
                <c:pt idx="27">
                  <c:v>8.768087014298332</c:v>
                </c:pt>
                <c:pt idx="28">
                  <c:v>9.09068554583848</c:v>
                </c:pt>
                <c:pt idx="29">
                  <c:v>8.88169344017267</c:v>
                </c:pt>
                <c:pt idx="30">
                  <c:v>8.571922104499217</c:v>
                </c:pt>
                <c:pt idx="31">
                  <c:v>8.601020977609531</c:v>
                </c:pt>
                <c:pt idx="32">
                  <c:v>8.789925237203455</c:v>
                </c:pt>
                <c:pt idx="33">
                  <c:v>9.701726360177513</c:v>
                </c:pt>
                <c:pt idx="34">
                  <c:v>9.839205401603962</c:v>
                </c:pt>
                <c:pt idx="35">
                  <c:v>10.37718016690546</c:v>
                </c:pt>
                <c:pt idx="36">
                  <c:v>9.5321376493729</c:v>
                </c:pt>
                <c:pt idx="37">
                  <c:v>9.259978651459221</c:v>
                </c:pt>
                <c:pt idx="38">
                  <c:v>9.7819944474457</c:v>
                </c:pt>
                <c:pt idx="39">
                  <c:v>12.5323535625349</c:v>
                </c:pt>
                <c:pt idx="40">
                  <c:v>14.27243863511825</c:v>
                </c:pt>
                <c:pt idx="41">
                  <c:v>15.45084927491187</c:v>
                </c:pt>
                <c:pt idx="42">
                  <c:v>14.72602009368236</c:v>
                </c:pt>
                <c:pt idx="43">
                  <c:v>15.9387217536758</c:v>
                </c:pt>
                <c:pt idx="44">
                  <c:v>15.96270323401321</c:v>
                </c:pt>
                <c:pt idx="45">
                  <c:v>16.24649093610122</c:v>
                </c:pt>
              </c:numCache>
            </c:numRef>
          </c:val>
        </c:ser>
        <c:ser>
          <c:idx val="1"/>
          <c:order val="1"/>
          <c:tx>
            <c:v>Female</c:v>
          </c:tx>
          <c:spPr>
            <a:ln w="31750">
              <a:solidFill>
                <a:srgbClr val="FF00FF"/>
              </a:solidFill>
            </a:ln>
          </c:spPr>
          <c:marker>
            <c:symbol val="none"/>
          </c:marker>
          <c:cat>
            <c:numRef>
              <c:f>Data1!$D$7:$AW$7</c:f>
              <c:numCache>
                <c:formatCode>General</c:formatCode>
                <c:ptCount val="46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  <c:pt idx="12">
                  <c:v>1979.0</c:v>
                </c:pt>
                <c:pt idx="13">
                  <c:v>1980.0</c:v>
                </c:pt>
                <c:pt idx="14">
                  <c:v>1981.0</c:v>
                </c:pt>
                <c:pt idx="15">
                  <c:v>1982.0</c:v>
                </c:pt>
                <c:pt idx="16">
                  <c:v>1983.0</c:v>
                </c:pt>
                <c:pt idx="17">
                  <c:v>1984.0</c:v>
                </c:pt>
                <c:pt idx="18">
                  <c:v>1985.0</c:v>
                </c:pt>
                <c:pt idx="19">
                  <c:v>1986.0</c:v>
                </c:pt>
                <c:pt idx="20">
                  <c:v>1987.0</c:v>
                </c:pt>
                <c:pt idx="21">
                  <c:v>1988.0</c:v>
                </c:pt>
                <c:pt idx="22">
                  <c:v>1989.0</c:v>
                </c:pt>
                <c:pt idx="23">
                  <c:v>1990.0</c:v>
                </c:pt>
                <c:pt idx="24">
                  <c:v>1991.0</c:v>
                </c:pt>
                <c:pt idx="25">
                  <c:v>1992.0</c:v>
                </c:pt>
                <c:pt idx="26">
                  <c:v>1993.0</c:v>
                </c:pt>
                <c:pt idx="27">
                  <c:v>1994.0</c:v>
                </c:pt>
                <c:pt idx="28">
                  <c:v>1995.0</c:v>
                </c:pt>
                <c:pt idx="29">
                  <c:v>1996.0</c:v>
                </c:pt>
                <c:pt idx="30">
                  <c:v>1997.0</c:v>
                </c:pt>
                <c:pt idx="31">
                  <c:v>1998.0</c:v>
                </c:pt>
                <c:pt idx="32">
                  <c:v>1999.0</c:v>
                </c:pt>
                <c:pt idx="33">
                  <c:v>2000.0</c:v>
                </c:pt>
                <c:pt idx="34">
                  <c:v>2001.0</c:v>
                </c:pt>
                <c:pt idx="35">
                  <c:v>2002.0</c:v>
                </c:pt>
                <c:pt idx="36">
                  <c:v>2003.0</c:v>
                </c:pt>
                <c:pt idx="37">
                  <c:v>2004.0</c:v>
                </c:pt>
                <c:pt idx="38">
                  <c:v>2005.0</c:v>
                </c:pt>
                <c:pt idx="39">
                  <c:v>2006.0</c:v>
                </c:pt>
                <c:pt idx="40">
                  <c:v>2007.0</c:v>
                </c:pt>
                <c:pt idx="41">
                  <c:v>2008.0</c:v>
                </c:pt>
                <c:pt idx="42">
                  <c:v>2009.0</c:v>
                </c:pt>
                <c:pt idx="43">
                  <c:v>2010.0</c:v>
                </c:pt>
                <c:pt idx="44">
                  <c:v>2011.0</c:v>
                </c:pt>
                <c:pt idx="45">
                  <c:v>2012.0</c:v>
                </c:pt>
              </c:numCache>
            </c:numRef>
          </c:cat>
          <c:val>
            <c:numRef>
              <c:f>Data1!$D$43:$AW$43</c:f>
              <c:numCache>
                <c:formatCode>0.00</c:formatCode>
                <c:ptCount val="46"/>
                <c:pt idx="0">
                  <c:v>4.262742269942822</c:v>
                </c:pt>
                <c:pt idx="1">
                  <c:v>5.362247068581996</c:v>
                </c:pt>
                <c:pt idx="2">
                  <c:v>5.587029653426055</c:v>
                </c:pt>
                <c:pt idx="3">
                  <c:v>5.387306107554608</c:v>
                </c:pt>
                <c:pt idx="4">
                  <c:v>3.981052320581259</c:v>
                </c:pt>
                <c:pt idx="5">
                  <c:v>3.240642916504331</c:v>
                </c:pt>
                <c:pt idx="6">
                  <c:v>3.937362135285702</c:v>
                </c:pt>
                <c:pt idx="7">
                  <c:v>4.170010738414746</c:v>
                </c:pt>
                <c:pt idx="8">
                  <c:v>4.747680684180727</c:v>
                </c:pt>
                <c:pt idx="9">
                  <c:v>4.456725817608341</c:v>
                </c:pt>
                <c:pt idx="10">
                  <c:v>4.893863868180706</c:v>
                </c:pt>
                <c:pt idx="11">
                  <c:v>5.241407279644398</c:v>
                </c:pt>
                <c:pt idx="12">
                  <c:v>5.147279572006449</c:v>
                </c:pt>
                <c:pt idx="13">
                  <c:v>5.386566106676441</c:v>
                </c:pt>
                <c:pt idx="14">
                  <c:v>4.963697778036813</c:v>
                </c:pt>
                <c:pt idx="15">
                  <c:v>5.526250271435491</c:v>
                </c:pt>
                <c:pt idx="16">
                  <c:v>6.29486653391405</c:v>
                </c:pt>
                <c:pt idx="17">
                  <c:v>6.48570567335319</c:v>
                </c:pt>
                <c:pt idx="18">
                  <c:v>6.160129018269908</c:v>
                </c:pt>
                <c:pt idx="19">
                  <c:v>5.660699772809003</c:v>
                </c:pt>
                <c:pt idx="20">
                  <c:v>5.67411034466958</c:v>
                </c:pt>
                <c:pt idx="21">
                  <c:v>5.64879717565277</c:v>
                </c:pt>
                <c:pt idx="22">
                  <c:v>4.805983661373936</c:v>
                </c:pt>
                <c:pt idx="23">
                  <c:v>4.991591897526305</c:v>
                </c:pt>
                <c:pt idx="24">
                  <c:v>4.923771692459244</c:v>
                </c:pt>
                <c:pt idx="25">
                  <c:v>4.657723976474713</c:v>
                </c:pt>
                <c:pt idx="26">
                  <c:v>3.975873265432725</c:v>
                </c:pt>
                <c:pt idx="27">
                  <c:v>3.583080860974251</c:v>
                </c:pt>
                <c:pt idx="28">
                  <c:v>4.197583450827495</c:v>
                </c:pt>
                <c:pt idx="29">
                  <c:v>4.098896365215895</c:v>
                </c:pt>
                <c:pt idx="30">
                  <c:v>3.921089123584863</c:v>
                </c:pt>
                <c:pt idx="31">
                  <c:v>3.73956694299111</c:v>
                </c:pt>
                <c:pt idx="32">
                  <c:v>3.65008124171208</c:v>
                </c:pt>
                <c:pt idx="33">
                  <c:v>4.220703726013315</c:v>
                </c:pt>
                <c:pt idx="34">
                  <c:v>3.787147026503216</c:v>
                </c:pt>
                <c:pt idx="35">
                  <c:v>4.31614406762777</c:v>
                </c:pt>
                <c:pt idx="36">
                  <c:v>3.803272169810278</c:v>
                </c:pt>
                <c:pt idx="37">
                  <c:v>4.365212216911215</c:v>
                </c:pt>
                <c:pt idx="38">
                  <c:v>4.53245260255086</c:v>
                </c:pt>
                <c:pt idx="39">
                  <c:v>5.707946386312263</c:v>
                </c:pt>
                <c:pt idx="40">
                  <c:v>6.633322146551854</c:v>
                </c:pt>
                <c:pt idx="41">
                  <c:v>7.250715322033845</c:v>
                </c:pt>
                <c:pt idx="42">
                  <c:v>6.862911266309213</c:v>
                </c:pt>
                <c:pt idx="43">
                  <c:v>7.03292775287012</c:v>
                </c:pt>
                <c:pt idx="44">
                  <c:v>7.308192654897626</c:v>
                </c:pt>
                <c:pt idx="45">
                  <c:v>7.5810101980209</c:v>
                </c:pt>
              </c:numCache>
            </c:numRef>
          </c:val>
        </c:ser>
        <c:ser>
          <c:idx val="2"/>
          <c:order val="2"/>
          <c:tx>
            <c:v>Male</c:v>
          </c:tx>
          <c:spPr>
            <a:ln w="31750">
              <a:solidFill>
                <a:srgbClr val="0080FF"/>
              </a:solidFill>
            </a:ln>
            <a:effectLst/>
          </c:spPr>
          <c:marker>
            <c:symbol val="none"/>
          </c:marker>
          <c:cat>
            <c:numRef>
              <c:f>Data1!$D$7:$AW$7</c:f>
              <c:numCache>
                <c:formatCode>General</c:formatCode>
                <c:ptCount val="46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  <c:pt idx="12">
                  <c:v>1979.0</c:v>
                </c:pt>
                <c:pt idx="13">
                  <c:v>1980.0</c:v>
                </c:pt>
                <c:pt idx="14">
                  <c:v>1981.0</c:v>
                </c:pt>
                <c:pt idx="15">
                  <c:v>1982.0</c:v>
                </c:pt>
                <c:pt idx="16">
                  <c:v>1983.0</c:v>
                </c:pt>
                <c:pt idx="17">
                  <c:v>1984.0</c:v>
                </c:pt>
                <c:pt idx="18">
                  <c:v>1985.0</c:v>
                </c:pt>
                <c:pt idx="19">
                  <c:v>1986.0</c:v>
                </c:pt>
                <c:pt idx="20">
                  <c:v>1987.0</c:v>
                </c:pt>
                <c:pt idx="21">
                  <c:v>1988.0</c:v>
                </c:pt>
                <c:pt idx="22">
                  <c:v>1989.0</c:v>
                </c:pt>
                <c:pt idx="23">
                  <c:v>1990.0</c:v>
                </c:pt>
                <c:pt idx="24">
                  <c:v>1991.0</c:v>
                </c:pt>
                <c:pt idx="25">
                  <c:v>1992.0</c:v>
                </c:pt>
                <c:pt idx="26">
                  <c:v>1993.0</c:v>
                </c:pt>
                <c:pt idx="27">
                  <c:v>1994.0</c:v>
                </c:pt>
                <c:pt idx="28">
                  <c:v>1995.0</c:v>
                </c:pt>
                <c:pt idx="29">
                  <c:v>1996.0</c:v>
                </c:pt>
                <c:pt idx="30">
                  <c:v>1997.0</c:v>
                </c:pt>
                <c:pt idx="31">
                  <c:v>1998.0</c:v>
                </c:pt>
                <c:pt idx="32">
                  <c:v>1999.0</c:v>
                </c:pt>
                <c:pt idx="33">
                  <c:v>2000.0</c:v>
                </c:pt>
                <c:pt idx="34">
                  <c:v>2001.0</c:v>
                </c:pt>
                <c:pt idx="35">
                  <c:v>2002.0</c:v>
                </c:pt>
                <c:pt idx="36">
                  <c:v>2003.0</c:v>
                </c:pt>
                <c:pt idx="37">
                  <c:v>2004.0</c:v>
                </c:pt>
                <c:pt idx="38">
                  <c:v>2005.0</c:v>
                </c:pt>
                <c:pt idx="39">
                  <c:v>2006.0</c:v>
                </c:pt>
                <c:pt idx="40">
                  <c:v>2007.0</c:v>
                </c:pt>
                <c:pt idx="41">
                  <c:v>2008.0</c:v>
                </c:pt>
                <c:pt idx="42">
                  <c:v>2009.0</c:v>
                </c:pt>
                <c:pt idx="43">
                  <c:v>2010.0</c:v>
                </c:pt>
                <c:pt idx="44">
                  <c:v>2011.0</c:v>
                </c:pt>
                <c:pt idx="45">
                  <c:v>2012.0</c:v>
                </c:pt>
              </c:numCache>
            </c:numRef>
          </c:cat>
          <c:val>
            <c:numRef>
              <c:f>Data1!$D$32:$AW$32</c:f>
              <c:numCache>
                <c:formatCode>0.00</c:formatCode>
                <c:ptCount val="46"/>
                <c:pt idx="0">
                  <c:v>7.064545844820994</c:v>
                </c:pt>
                <c:pt idx="1">
                  <c:v>7.703560095450492</c:v>
                </c:pt>
                <c:pt idx="2">
                  <c:v>8.283877425602531</c:v>
                </c:pt>
                <c:pt idx="3">
                  <c:v>7.273381039793427</c:v>
                </c:pt>
                <c:pt idx="4">
                  <c:v>6.796840605592238</c:v>
                </c:pt>
                <c:pt idx="5">
                  <c:v>5.92463369392292</c:v>
                </c:pt>
                <c:pt idx="6">
                  <c:v>6.319765205713847</c:v>
                </c:pt>
                <c:pt idx="7">
                  <c:v>6.6018259897955</c:v>
                </c:pt>
                <c:pt idx="8">
                  <c:v>7.391771412109474</c:v>
                </c:pt>
                <c:pt idx="9">
                  <c:v>7.474868857400235</c:v>
                </c:pt>
                <c:pt idx="10">
                  <c:v>7.616362777792911</c:v>
                </c:pt>
                <c:pt idx="11">
                  <c:v>7.817748523430537</c:v>
                </c:pt>
                <c:pt idx="12">
                  <c:v>9.214874751695879</c:v>
                </c:pt>
                <c:pt idx="13">
                  <c:v>9.94789461700225</c:v>
                </c:pt>
                <c:pt idx="14">
                  <c:v>11.50973388115906</c:v>
                </c:pt>
                <c:pt idx="15">
                  <c:v>10.7944479380134</c:v>
                </c:pt>
                <c:pt idx="16">
                  <c:v>11.89718401104577</c:v>
                </c:pt>
                <c:pt idx="17">
                  <c:v>11.0586645194676</c:v>
                </c:pt>
                <c:pt idx="18">
                  <c:v>12.90937122334518</c:v>
                </c:pt>
                <c:pt idx="19">
                  <c:v>13.86886104486423</c:v>
                </c:pt>
                <c:pt idx="20">
                  <c:v>13.71845455242398</c:v>
                </c:pt>
                <c:pt idx="21">
                  <c:v>14.76609545318134</c:v>
                </c:pt>
                <c:pt idx="22">
                  <c:v>13.84846863360564</c:v>
                </c:pt>
                <c:pt idx="23">
                  <c:v>15.5687797770051</c:v>
                </c:pt>
                <c:pt idx="24">
                  <c:v>14.08687561499432</c:v>
                </c:pt>
                <c:pt idx="25">
                  <c:v>14.03240698599158</c:v>
                </c:pt>
                <c:pt idx="26">
                  <c:v>13.8848276505855</c:v>
                </c:pt>
                <c:pt idx="27">
                  <c:v>14.24866401476477</c:v>
                </c:pt>
                <c:pt idx="28">
                  <c:v>14.23162422942334</c:v>
                </c:pt>
                <c:pt idx="29">
                  <c:v>13.8878368758205</c:v>
                </c:pt>
                <c:pt idx="30">
                  <c:v>13.40898109156059</c:v>
                </c:pt>
                <c:pt idx="31">
                  <c:v>13.61515206122792</c:v>
                </c:pt>
                <c:pt idx="32">
                  <c:v>14.0571326521807</c:v>
                </c:pt>
                <c:pt idx="33">
                  <c:v>15.2803595510105</c:v>
                </c:pt>
                <c:pt idx="34">
                  <c:v>16.06458839469977</c:v>
                </c:pt>
                <c:pt idx="35">
                  <c:v>16.65636708097631</c:v>
                </c:pt>
                <c:pt idx="36">
                  <c:v>15.53046017300048</c:v>
                </c:pt>
                <c:pt idx="37">
                  <c:v>14.37757840604371</c:v>
                </c:pt>
                <c:pt idx="38">
                  <c:v>15.26044148418311</c:v>
                </c:pt>
                <c:pt idx="39">
                  <c:v>19.64414411524577</c:v>
                </c:pt>
                <c:pt idx="40">
                  <c:v>22.22720672244242</c:v>
                </c:pt>
                <c:pt idx="41">
                  <c:v>23.97784589107277</c:v>
                </c:pt>
                <c:pt idx="42">
                  <c:v>22.88883782557383</c:v>
                </c:pt>
                <c:pt idx="43">
                  <c:v>25.16737183840611</c:v>
                </c:pt>
                <c:pt idx="44">
                  <c:v>24.93748158125732</c:v>
                </c:pt>
                <c:pt idx="45">
                  <c:v>25.23676456617163</c:v>
                </c:pt>
              </c:numCache>
            </c:numRef>
          </c:val>
        </c:ser>
        <c:marker val="1"/>
        <c:axId val="521210808"/>
        <c:axId val="577662024"/>
      </c:lineChart>
      <c:catAx>
        <c:axId val="5212108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77662024"/>
        <c:crosses val="autoZero"/>
        <c:auto val="1"/>
        <c:lblAlgn val="ctr"/>
        <c:lblOffset val="100"/>
      </c:catAx>
      <c:valAx>
        <c:axId val="577662024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21210808"/>
        <c:crosses val="autoZero"/>
        <c:crossBetween val="between"/>
      </c:valAx>
      <c:spPr>
        <a:gradFill flip="none" rotWithShape="1">
          <a:gsLst>
            <a:gs pos="0">
              <a:schemeClr val="bg1">
                <a:lumMod val="65000"/>
              </a:schemeClr>
            </a:gs>
            <a:gs pos="57000">
              <a:schemeClr val="bg1"/>
            </a:gs>
          </a:gsLst>
          <a:lin ang="3000000" scaled="0"/>
          <a:tileRect/>
        </a:gradFill>
      </c:spPr>
    </c:plotArea>
    <c:legend>
      <c:legendPos val="r"/>
      <c:layout>
        <c:manualLayout>
          <c:xMode val="edge"/>
          <c:yMode val="edge"/>
          <c:x val="0.0905196130209333"/>
          <c:y val="0.0763300724073313"/>
          <c:w val="0.166158536585366"/>
          <c:h val="0.195320159996148"/>
        </c:manualLayout>
      </c:layout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Suicides rates, 15-24 yr old males</a:t>
            </a:r>
          </a:p>
        </c:rich>
      </c:tx>
    </c:title>
    <c:plotArea>
      <c:layout>
        <c:manualLayout>
          <c:layoutTarget val="inner"/>
          <c:xMode val="edge"/>
          <c:yMode val="edge"/>
          <c:x val="0.119767056960736"/>
          <c:y val="0.0496987833937047"/>
          <c:w val="0.847795773004313"/>
          <c:h val="0.767096986268621"/>
        </c:manualLayout>
      </c:layout>
      <c:scatterChart>
        <c:scatterStyle val="lineMarker"/>
        <c:ser>
          <c:idx val="0"/>
          <c:order val="0"/>
          <c:tx>
            <c:v>All PersonsP2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-0.0950886781745354"/>
                  <c:y val="-0.0183535836156772"/>
                </c:manualLayout>
              </c:layout>
              <c:numFmt formatCode="General" sourceLinked="0"/>
            </c:trendlineLbl>
          </c:trendline>
          <c:xVal>
            <c:numRef>
              <c:f>Data1!$O$7:$Y$7</c:f>
              <c:numCache>
                <c:formatCode>General</c:formatCode>
                <c:ptCount val="11"/>
                <c:pt idx="0">
                  <c:v>1978.0</c:v>
                </c:pt>
                <c:pt idx="1">
                  <c:v>1979.0</c:v>
                </c:pt>
                <c:pt idx="2">
                  <c:v>1980.0</c:v>
                </c:pt>
                <c:pt idx="3">
                  <c:v>1981.0</c:v>
                </c:pt>
                <c:pt idx="4">
                  <c:v>1982.0</c:v>
                </c:pt>
                <c:pt idx="5">
                  <c:v>1983.0</c:v>
                </c:pt>
                <c:pt idx="6">
                  <c:v>1984.0</c:v>
                </c:pt>
                <c:pt idx="7">
                  <c:v>1985.0</c:v>
                </c:pt>
                <c:pt idx="8">
                  <c:v>1986.0</c:v>
                </c:pt>
                <c:pt idx="9">
                  <c:v>1987.0</c:v>
                </c:pt>
                <c:pt idx="10">
                  <c:v>1988.0</c:v>
                </c:pt>
              </c:numCache>
            </c:numRef>
          </c:xVal>
          <c:yVal>
            <c:numRef>
              <c:f>Data1!$O$54:$Y$54</c:f>
              <c:numCache>
                <c:formatCode>0.00</c:formatCode>
                <c:ptCount val="11"/>
                <c:pt idx="0">
                  <c:v>10.05905664826196</c:v>
                </c:pt>
                <c:pt idx="1">
                  <c:v>12.73167643508722</c:v>
                </c:pt>
                <c:pt idx="2">
                  <c:v>12.7394850644973</c:v>
                </c:pt>
                <c:pt idx="3">
                  <c:v>13.50944806375612</c:v>
                </c:pt>
                <c:pt idx="4">
                  <c:v>9.95650832436348</c:v>
                </c:pt>
                <c:pt idx="5">
                  <c:v>11.51363436875581</c:v>
                </c:pt>
                <c:pt idx="6">
                  <c:v>10.04267824133217</c:v>
                </c:pt>
                <c:pt idx="7">
                  <c:v>12.36030998515466</c:v>
                </c:pt>
                <c:pt idx="8">
                  <c:v>12.87413940673244</c:v>
                </c:pt>
                <c:pt idx="9">
                  <c:v>15.75501017256133</c:v>
                </c:pt>
                <c:pt idx="10">
                  <c:v>19.54912045583139</c:v>
                </c:pt>
              </c:numCache>
            </c:numRef>
          </c:yVal>
        </c:ser>
        <c:ser>
          <c:idx val="1"/>
          <c:order val="1"/>
          <c:tx>
            <c:v>All PersonsP3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0.164317480169771"/>
                  <c:y val="0.257260284463107"/>
                </c:manualLayout>
              </c:layout>
              <c:numFmt formatCode="General" sourceLinked="0"/>
            </c:trendlineLbl>
          </c:trendline>
          <c:xVal>
            <c:numRef>
              <c:f>Data1!$Y$7:$AI$7</c:f>
              <c:numCache>
                <c:formatCode>General</c:formatCode>
                <c:ptCount val="11"/>
                <c:pt idx="0">
                  <c:v>1988.0</c:v>
                </c:pt>
                <c:pt idx="1">
                  <c:v>1989.0</c:v>
                </c:pt>
                <c:pt idx="2">
                  <c:v>1990.0</c:v>
                </c:pt>
                <c:pt idx="3">
                  <c:v>1991.0</c:v>
                </c:pt>
                <c:pt idx="4">
                  <c:v>1992.0</c:v>
                </c:pt>
                <c:pt idx="5">
                  <c:v>1993.0</c:v>
                </c:pt>
                <c:pt idx="6">
                  <c:v>1994.0</c:v>
                </c:pt>
                <c:pt idx="7">
                  <c:v>1995.0</c:v>
                </c:pt>
                <c:pt idx="8">
                  <c:v>1996.0</c:v>
                </c:pt>
                <c:pt idx="9">
                  <c:v>1997.0</c:v>
                </c:pt>
                <c:pt idx="10">
                  <c:v>1998.0</c:v>
                </c:pt>
              </c:numCache>
            </c:numRef>
          </c:xVal>
          <c:yVal>
            <c:numRef>
              <c:f>Data1!$Y$54:$AI$54</c:f>
              <c:numCache>
                <c:formatCode>0.00</c:formatCode>
                <c:ptCount val="11"/>
                <c:pt idx="0">
                  <c:v>19.54912045583139</c:v>
                </c:pt>
                <c:pt idx="1">
                  <c:v>19.04243961717088</c:v>
                </c:pt>
                <c:pt idx="2">
                  <c:v>18.34647660319779</c:v>
                </c:pt>
                <c:pt idx="3">
                  <c:v>14.76145642420486</c:v>
                </c:pt>
                <c:pt idx="4">
                  <c:v>15.68348387405736</c:v>
                </c:pt>
                <c:pt idx="5">
                  <c:v>19.62139827770877</c:v>
                </c:pt>
                <c:pt idx="6">
                  <c:v>21.86234820652852</c:v>
                </c:pt>
                <c:pt idx="7">
                  <c:v>24.24885954626187</c:v>
                </c:pt>
                <c:pt idx="8">
                  <c:v>21.99873900105121</c:v>
                </c:pt>
                <c:pt idx="9">
                  <c:v>20.97351319787182</c:v>
                </c:pt>
                <c:pt idx="10">
                  <c:v>20.42672551877244</c:v>
                </c:pt>
              </c:numCache>
            </c:numRef>
          </c:yVal>
        </c:ser>
        <c:ser>
          <c:idx val="3"/>
          <c:order val="2"/>
          <c:tx>
            <c:v>All PersonsP4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0.00268849047836811"/>
                  <c:y val="-0.0598296041954081"/>
                </c:manualLayout>
              </c:layout>
              <c:numFmt formatCode="General" sourceLinked="0"/>
            </c:trendlineLbl>
          </c:trendline>
          <c:xVal>
            <c:numRef>
              <c:f>Data1!$AI$7:$AV$7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xVal>
          <c:yVal>
            <c:numRef>
              <c:f>Data1!$AI$54:$AV$54</c:f>
              <c:numCache>
                <c:formatCode>0.00</c:formatCode>
                <c:ptCount val="14"/>
                <c:pt idx="0">
                  <c:v>20.42672551877244</c:v>
                </c:pt>
                <c:pt idx="1">
                  <c:v>22.89258755135247</c:v>
                </c:pt>
                <c:pt idx="2">
                  <c:v>26.68883190741883</c:v>
                </c:pt>
                <c:pt idx="3">
                  <c:v>28.03152874868124</c:v>
                </c:pt>
                <c:pt idx="4">
                  <c:v>25.2939221614962</c:v>
                </c:pt>
                <c:pt idx="5">
                  <c:v>19.46354915614481</c:v>
                </c:pt>
                <c:pt idx="6">
                  <c:v>15.64498578808049</c:v>
                </c:pt>
                <c:pt idx="7">
                  <c:v>17.42758201658592</c:v>
                </c:pt>
                <c:pt idx="8">
                  <c:v>24.01356726056688</c:v>
                </c:pt>
                <c:pt idx="9">
                  <c:v>26.28885781481442</c:v>
                </c:pt>
                <c:pt idx="10">
                  <c:v>28.13408394634462</c:v>
                </c:pt>
                <c:pt idx="11">
                  <c:v>25.3834430140886</c:v>
                </c:pt>
                <c:pt idx="12">
                  <c:v>31.88627495191159</c:v>
                </c:pt>
                <c:pt idx="13">
                  <c:v>33.00678336169747</c:v>
                </c:pt>
              </c:numCache>
            </c:numRef>
          </c:yVal>
        </c:ser>
        <c:ser>
          <c:idx val="4"/>
          <c:order val="3"/>
          <c:tx>
            <c:v>All PersonsP1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Data1!$D$7:$O$7</c:f>
              <c:numCache>
                <c:formatCode>General</c:formatCode>
                <c:ptCount val="12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</c:numCache>
            </c:numRef>
          </c:xVal>
          <c:yVal>
            <c:numRef>
              <c:f>Data1!$D$54:$O$54</c:f>
              <c:numCache>
                <c:formatCode>0.00</c:formatCode>
                <c:ptCount val="12"/>
                <c:pt idx="0">
                  <c:v>3.899309157861023</c:v>
                </c:pt>
                <c:pt idx="1">
                  <c:v>5.075910255864696</c:v>
                </c:pt>
                <c:pt idx="2">
                  <c:v>6.250285924985715</c:v>
                </c:pt>
                <c:pt idx="3">
                  <c:v>5.628972678761873</c:v>
                </c:pt>
                <c:pt idx="4">
                  <c:v>4.116368876312809</c:v>
                </c:pt>
                <c:pt idx="5">
                  <c:v>3.71935502219472</c:v>
                </c:pt>
                <c:pt idx="6">
                  <c:v>6.414773882927096</c:v>
                </c:pt>
                <c:pt idx="7">
                  <c:v>6.725921915345101</c:v>
                </c:pt>
                <c:pt idx="8">
                  <c:v>8.11590897924992</c:v>
                </c:pt>
                <c:pt idx="9">
                  <c:v>8.537933203807023</c:v>
                </c:pt>
                <c:pt idx="10">
                  <c:v>10.2754934743159</c:v>
                </c:pt>
                <c:pt idx="11">
                  <c:v>10.05905664826196</c:v>
                </c:pt>
              </c:numCache>
            </c:numRef>
          </c:yVal>
        </c:ser>
        <c:axId val="477030760"/>
        <c:axId val="477034328"/>
      </c:scatterChart>
      <c:valAx>
        <c:axId val="477030760"/>
        <c:scaling>
          <c:orientation val="minMax"/>
          <c:max val="2011.0"/>
          <c:min val="1966.0"/>
        </c:scaling>
        <c:axPos val="b"/>
        <c:numFmt formatCode="General" sourceLinked="1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800" kern="1200"/>
            </a:pPr>
            <a:endParaRPr lang="en-US"/>
          </a:p>
        </c:txPr>
        <c:crossAx val="477034328"/>
        <c:crosses val="autoZero"/>
        <c:crossBetween val="midCat"/>
        <c:majorUnit val="3.0"/>
        <c:minorUnit val="1.0"/>
      </c:valAx>
      <c:valAx>
        <c:axId val="477034328"/>
        <c:scaling>
          <c:orientation val="minMax"/>
        </c:scaling>
        <c:axPos val="l"/>
        <c:majorGridlines/>
        <c:numFmt formatCode="0.00" sourceLinked="1"/>
        <c:tickLblPos val="nextTo"/>
        <c:spPr>
          <a:ln>
            <a:solidFill>
              <a:srgbClr val="000000"/>
            </a:solidFill>
          </a:ln>
        </c:spPr>
        <c:crossAx val="477030760"/>
        <c:crossesAt val="1966.0"/>
        <c:crossBetween val="midCat"/>
      </c:valAx>
    </c:plotArea>
    <c:plotVisOnly val="1"/>
    <c:dispBlanksAs val="gap"/>
  </c:chart>
  <c:spPr>
    <a:ln>
      <a:solidFill>
        <a:srgbClr val="000000"/>
      </a:solidFill>
    </a:ln>
  </c:sp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Suicides rates, 15-24 yr old females</a:t>
            </a:r>
          </a:p>
        </c:rich>
      </c:tx>
    </c:title>
    <c:plotArea>
      <c:layout>
        <c:manualLayout>
          <c:layoutTarget val="inner"/>
          <c:xMode val="edge"/>
          <c:yMode val="edge"/>
          <c:x val="0.119767056960736"/>
          <c:y val="0.0496987833937047"/>
          <c:w val="0.847795773004313"/>
          <c:h val="0.767096986268621"/>
        </c:manualLayout>
      </c:layout>
      <c:scatterChart>
        <c:scatterStyle val="lineMarker"/>
        <c:ser>
          <c:idx val="0"/>
          <c:order val="0"/>
          <c:tx>
            <c:v>All PersonsP2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-0.00747398712889149"/>
                  <c:y val="-0.0273099773540621"/>
                </c:manualLayout>
              </c:layout>
              <c:numFmt formatCode="General" sourceLinked="0"/>
            </c:trendlineLbl>
          </c:trendline>
          <c:xVal>
            <c:numRef>
              <c:f>Data1!$O$7:$Y$7</c:f>
              <c:numCache>
                <c:formatCode>General</c:formatCode>
                <c:ptCount val="11"/>
                <c:pt idx="0">
                  <c:v>1978.0</c:v>
                </c:pt>
                <c:pt idx="1">
                  <c:v>1979.0</c:v>
                </c:pt>
                <c:pt idx="2">
                  <c:v>1980.0</c:v>
                </c:pt>
                <c:pt idx="3">
                  <c:v>1981.0</c:v>
                </c:pt>
                <c:pt idx="4">
                  <c:v>1982.0</c:v>
                </c:pt>
                <c:pt idx="5">
                  <c:v>1983.0</c:v>
                </c:pt>
                <c:pt idx="6">
                  <c:v>1984.0</c:v>
                </c:pt>
                <c:pt idx="7">
                  <c:v>1985.0</c:v>
                </c:pt>
                <c:pt idx="8">
                  <c:v>1986.0</c:v>
                </c:pt>
                <c:pt idx="9">
                  <c:v>1987.0</c:v>
                </c:pt>
                <c:pt idx="10">
                  <c:v>1988.0</c:v>
                </c:pt>
              </c:numCache>
            </c:numRef>
          </c:xVal>
          <c:yVal>
            <c:numRef>
              <c:f>Data1!$O$61:$Y$61</c:f>
              <c:numCache>
                <c:formatCode>0.00</c:formatCode>
                <c:ptCount val="11"/>
                <c:pt idx="0">
                  <c:v>3.058016792219546</c:v>
                </c:pt>
                <c:pt idx="1">
                  <c:v>3.26742156489698</c:v>
                </c:pt>
                <c:pt idx="2">
                  <c:v>3.157534987572847</c:v>
                </c:pt>
                <c:pt idx="3">
                  <c:v>2.307789844103336</c:v>
                </c:pt>
                <c:pt idx="4">
                  <c:v>3.036470518553979</c:v>
                </c:pt>
                <c:pt idx="5">
                  <c:v>2.772933166591157</c:v>
                </c:pt>
                <c:pt idx="6">
                  <c:v>3.495219524850547</c:v>
                </c:pt>
                <c:pt idx="7">
                  <c:v>2.473601456980478</c:v>
                </c:pt>
                <c:pt idx="8">
                  <c:v>3.697546769972681</c:v>
                </c:pt>
                <c:pt idx="9">
                  <c:v>4.207063364092987</c:v>
                </c:pt>
                <c:pt idx="10">
                  <c:v>5.483707233874203</c:v>
                </c:pt>
              </c:numCache>
            </c:numRef>
          </c:yVal>
        </c:ser>
        <c:ser>
          <c:idx val="1"/>
          <c:order val="1"/>
          <c:tx>
            <c:v>All PersonsP3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0.0215833961775306"/>
                  <c:y val="0.0829105684099862"/>
                </c:manualLayout>
              </c:layout>
              <c:numFmt formatCode="General" sourceLinked="0"/>
            </c:trendlineLbl>
          </c:trendline>
          <c:xVal>
            <c:numRef>
              <c:f>Data1!$Y$7:$AI$7</c:f>
              <c:numCache>
                <c:formatCode>General</c:formatCode>
                <c:ptCount val="11"/>
                <c:pt idx="0">
                  <c:v>1988.0</c:v>
                </c:pt>
                <c:pt idx="1">
                  <c:v>1989.0</c:v>
                </c:pt>
                <c:pt idx="2">
                  <c:v>1990.0</c:v>
                </c:pt>
                <c:pt idx="3">
                  <c:v>1991.0</c:v>
                </c:pt>
                <c:pt idx="4">
                  <c:v>1992.0</c:v>
                </c:pt>
                <c:pt idx="5">
                  <c:v>1993.0</c:v>
                </c:pt>
                <c:pt idx="6">
                  <c:v>1994.0</c:v>
                </c:pt>
                <c:pt idx="7">
                  <c:v>1995.0</c:v>
                </c:pt>
                <c:pt idx="8">
                  <c:v>1996.0</c:v>
                </c:pt>
                <c:pt idx="9">
                  <c:v>1997.0</c:v>
                </c:pt>
                <c:pt idx="10">
                  <c:v>1998.0</c:v>
                </c:pt>
              </c:numCache>
            </c:numRef>
          </c:xVal>
          <c:yVal>
            <c:numRef>
              <c:f>Data1!$Y$61:$AI$61</c:f>
              <c:numCache>
                <c:formatCode>0.00</c:formatCode>
                <c:ptCount val="11"/>
                <c:pt idx="0">
                  <c:v>5.483707233874203</c:v>
                </c:pt>
                <c:pt idx="1">
                  <c:v>4.54296530991896</c:v>
                </c:pt>
                <c:pt idx="2">
                  <c:v>4.379027938324444</c:v>
                </c:pt>
                <c:pt idx="3">
                  <c:v>3.943384263199758</c:v>
                </c:pt>
                <c:pt idx="4">
                  <c:v>3.719126247170498</c:v>
                </c:pt>
                <c:pt idx="5">
                  <c:v>3.221151921008584</c:v>
                </c:pt>
                <c:pt idx="6">
                  <c:v>2.160933318861506</c:v>
                </c:pt>
                <c:pt idx="7">
                  <c:v>2.458536253524727</c:v>
                </c:pt>
                <c:pt idx="8">
                  <c:v>2.208081342243984</c:v>
                </c:pt>
                <c:pt idx="9">
                  <c:v>3.611036068346774</c:v>
                </c:pt>
                <c:pt idx="10">
                  <c:v>3.915581129650312</c:v>
                </c:pt>
              </c:numCache>
            </c:numRef>
          </c:yVal>
        </c:ser>
        <c:ser>
          <c:idx val="3"/>
          <c:order val="2"/>
          <c:tx>
            <c:v>All PersonsP4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Data1!$AI$7:$AV$7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xVal>
          <c:yVal>
            <c:numRef>
              <c:f>Data1!$AI$61:$AV$61</c:f>
              <c:numCache>
                <c:formatCode>0.00</c:formatCode>
                <c:ptCount val="14"/>
                <c:pt idx="0">
                  <c:v>3.915581129650312</c:v>
                </c:pt>
                <c:pt idx="1">
                  <c:v>5.63948137599863</c:v>
                </c:pt>
                <c:pt idx="2">
                  <c:v>5.662536181285376</c:v>
                </c:pt>
                <c:pt idx="3">
                  <c:v>4.815682484896598</c:v>
                </c:pt>
                <c:pt idx="4">
                  <c:v>2.819316330603792</c:v>
                </c:pt>
                <c:pt idx="5">
                  <c:v>2.507247498533803</c:v>
                </c:pt>
                <c:pt idx="6">
                  <c:v>3.3145726218342</c:v>
                </c:pt>
                <c:pt idx="7">
                  <c:v>3.566033729151288</c:v>
                </c:pt>
                <c:pt idx="8">
                  <c:v>5.36566811168096</c:v>
                </c:pt>
                <c:pt idx="9">
                  <c:v>6.099999098370275</c:v>
                </c:pt>
                <c:pt idx="10">
                  <c:v>7.128720505545425</c:v>
                </c:pt>
                <c:pt idx="11">
                  <c:v>5.796566936369289</c:v>
                </c:pt>
                <c:pt idx="12">
                  <c:v>8.259623807284716</c:v>
                </c:pt>
                <c:pt idx="13">
                  <c:v>9.69978252536701</c:v>
                </c:pt>
              </c:numCache>
            </c:numRef>
          </c:yVal>
        </c:ser>
        <c:ser>
          <c:idx val="4"/>
          <c:order val="3"/>
          <c:tx>
            <c:v>All PersonsP1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Data1!$D$7:$O$7</c:f>
              <c:numCache>
                <c:formatCode>General</c:formatCode>
                <c:ptCount val="12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</c:numCache>
            </c:numRef>
          </c:xVal>
          <c:yVal>
            <c:numRef>
              <c:f>Data1!$D$61:$O$61</c:f>
              <c:numCache>
                <c:formatCode>0.00</c:formatCode>
                <c:ptCount val="12"/>
                <c:pt idx="0">
                  <c:v>2.220135132562286</c:v>
                </c:pt>
                <c:pt idx="1">
                  <c:v>3.364012418437836</c:v>
                </c:pt>
                <c:pt idx="2">
                  <c:v>3.410398878415714</c:v>
                </c:pt>
                <c:pt idx="3">
                  <c:v>3.677248443924939</c:v>
                </c:pt>
                <c:pt idx="4">
                  <c:v>2.533165208760452</c:v>
                </c:pt>
                <c:pt idx="5">
                  <c:v>1.119537840934611</c:v>
                </c:pt>
                <c:pt idx="6">
                  <c:v>2.046454511994659</c:v>
                </c:pt>
                <c:pt idx="7">
                  <c:v>2.063354332805506</c:v>
                </c:pt>
                <c:pt idx="8">
                  <c:v>3.531757239068539</c:v>
                </c:pt>
                <c:pt idx="9">
                  <c:v>2.34042352844026</c:v>
                </c:pt>
                <c:pt idx="10">
                  <c:v>3.165297698395466</c:v>
                </c:pt>
                <c:pt idx="11">
                  <c:v>3.058016792219546</c:v>
                </c:pt>
              </c:numCache>
            </c:numRef>
          </c:yVal>
        </c:ser>
        <c:axId val="476824072"/>
        <c:axId val="476828008"/>
      </c:scatterChart>
      <c:valAx>
        <c:axId val="476824072"/>
        <c:scaling>
          <c:orientation val="minMax"/>
          <c:max val="2011.0"/>
          <c:min val="1966.0"/>
        </c:scaling>
        <c:axPos val="b"/>
        <c:numFmt formatCode="General" sourceLinked="1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800" kern="1200"/>
            </a:pPr>
            <a:endParaRPr lang="en-US"/>
          </a:p>
        </c:txPr>
        <c:crossAx val="476828008"/>
        <c:crosses val="autoZero"/>
        <c:crossBetween val="midCat"/>
        <c:majorUnit val="3.0"/>
        <c:minorUnit val="1.0"/>
      </c:valAx>
      <c:valAx>
        <c:axId val="476828008"/>
        <c:scaling>
          <c:orientation val="minMax"/>
        </c:scaling>
        <c:axPos val="l"/>
        <c:majorGridlines/>
        <c:numFmt formatCode="0.00" sourceLinked="1"/>
        <c:tickLblPos val="nextTo"/>
        <c:spPr>
          <a:ln>
            <a:solidFill>
              <a:srgbClr val="000000"/>
            </a:solidFill>
          </a:ln>
        </c:spPr>
        <c:crossAx val="476824072"/>
        <c:crossesAt val="1966.0"/>
        <c:crossBetween val="midCat"/>
      </c:valAx>
    </c:plotArea>
    <c:plotVisOnly val="1"/>
    <c:dispBlanksAs val="gap"/>
  </c:chart>
  <c:spPr>
    <a:ln>
      <a:solidFill>
        <a:srgbClr val="000000"/>
      </a:solidFill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Suicides rates, 25-34 yr old males</a:t>
            </a:r>
          </a:p>
        </c:rich>
      </c:tx>
    </c:title>
    <c:plotArea>
      <c:layout>
        <c:manualLayout>
          <c:layoutTarget val="inner"/>
          <c:xMode val="edge"/>
          <c:yMode val="edge"/>
          <c:x val="0.119767056960736"/>
          <c:y val="0.0496987833937047"/>
          <c:w val="0.847795773004313"/>
          <c:h val="0.767096986268621"/>
        </c:manualLayout>
      </c:layout>
      <c:scatterChart>
        <c:scatterStyle val="lineMarker"/>
        <c:ser>
          <c:idx val="0"/>
          <c:order val="0"/>
          <c:tx>
            <c:v>All PersonsP2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Data1!$O$7:$Y$7</c:f>
              <c:numCache>
                <c:formatCode>General</c:formatCode>
                <c:ptCount val="11"/>
                <c:pt idx="0">
                  <c:v>1978.0</c:v>
                </c:pt>
                <c:pt idx="1">
                  <c:v>1979.0</c:v>
                </c:pt>
                <c:pt idx="2">
                  <c:v>1980.0</c:v>
                </c:pt>
                <c:pt idx="3">
                  <c:v>1981.0</c:v>
                </c:pt>
                <c:pt idx="4">
                  <c:v>1982.0</c:v>
                </c:pt>
                <c:pt idx="5">
                  <c:v>1983.0</c:v>
                </c:pt>
                <c:pt idx="6">
                  <c:v>1984.0</c:v>
                </c:pt>
                <c:pt idx="7">
                  <c:v>1985.0</c:v>
                </c:pt>
                <c:pt idx="8">
                  <c:v>1986.0</c:v>
                </c:pt>
                <c:pt idx="9">
                  <c:v>1987.0</c:v>
                </c:pt>
                <c:pt idx="10">
                  <c:v>1988.0</c:v>
                </c:pt>
              </c:numCache>
            </c:numRef>
          </c:xVal>
          <c:yVal>
            <c:numRef>
              <c:f>Data1!$O$68:$Y$68</c:f>
              <c:numCache>
                <c:formatCode>0.00</c:formatCode>
                <c:ptCount val="11"/>
                <c:pt idx="0">
                  <c:v>9.41503571044274</c:v>
                </c:pt>
                <c:pt idx="1">
                  <c:v>11.62669506717097</c:v>
                </c:pt>
                <c:pt idx="2">
                  <c:v>11.92354748629222</c:v>
                </c:pt>
                <c:pt idx="3">
                  <c:v>17.19227325637483</c:v>
                </c:pt>
                <c:pt idx="4">
                  <c:v>16.30355791691526</c:v>
                </c:pt>
                <c:pt idx="5">
                  <c:v>17.62424090308973</c:v>
                </c:pt>
                <c:pt idx="6">
                  <c:v>14.23928401616671</c:v>
                </c:pt>
                <c:pt idx="7">
                  <c:v>16.83170812966872</c:v>
                </c:pt>
                <c:pt idx="8">
                  <c:v>19.28575014172072</c:v>
                </c:pt>
                <c:pt idx="9">
                  <c:v>19.89533423247082</c:v>
                </c:pt>
                <c:pt idx="10">
                  <c:v>20.95769498629858</c:v>
                </c:pt>
              </c:numCache>
            </c:numRef>
          </c:yVal>
        </c:ser>
        <c:ser>
          <c:idx val="1"/>
          <c:order val="1"/>
          <c:tx>
            <c:v>All PersonsP3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0.0188201375143926"/>
                  <c:y val="-0.0543563064232355"/>
                </c:manualLayout>
              </c:layout>
              <c:numFmt formatCode="General" sourceLinked="0"/>
            </c:trendlineLbl>
          </c:trendline>
          <c:xVal>
            <c:numRef>
              <c:f>Data1!$Y$7:$AI$7</c:f>
              <c:numCache>
                <c:formatCode>General</c:formatCode>
                <c:ptCount val="11"/>
                <c:pt idx="0">
                  <c:v>1988.0</c:v>
                </c:pt>
                <c:pt idx="1">
                  <c:v>1989.0</c:v>
                </c:pt>
                <c:pt idx="2">
                  <c:v>1990.0</c:v>
                </c:pt>
                <c:pt idx="3">
                  <c:v>1991.0</c:v>
                </c:pt>
                <c:pt idx="4">
                  <c:v>1992.0</c:v>
                </c:pt>
                <c:pt idx="5">
                  <c:v>1993.0</c:v>
                </c:pt>
                <c:pt idx="6">
                  <c:v>1994.0</c:v>
                </c:pt>
                <c:pt idx="7">
                  <c:v>1995.0</c:v>
                </c:pt>
                <c:pt idx="8">
                  <c:v>1996.0</c:v>
                </c:pt>
                <c:pt idx="9">
                  <c:v>1997.0</c:v>
                </c:pt>
                <c:pt idx="10">
                  <c:v>1998.0</c:v>
                </c:pt>
              </c:numCache>
            </c:numRef>
          </c:xVal>
          <c:yVal>
            <c:numRef>
              <c:f>Data1!$Y$68:$AI$68</c:f>
              <c:numCache>
                <c:formatCode>0.00</c:formatCode>
                <c:ptCount val="11"/>
                <c:pt idx="0">
                  <c:v>20.95769498629858</c:v>
                </c:pt>
                <c:pt idx="1">
                  <c:v>20.562860596912</c:v>
                </c:pt>
                <c:pt idx="2">
                  <c:v>24.32310719569294</c:v>
                </c:pt>
                <c:pt idx="3">
                  <c:v>23.10362871176581</c:v>
                </c:pt>
                <c:pt idx="4">
                  <c:v>22.43715481972991</c:v>
                </c:pt>
                <c:pt idx="5">
                  <c:v>21.95357618116502</c:v>
                </c:pt>
                <c:pt idx="6">
                  <c:v>24.9963728708458</c:v>
                </c:pt>
                <c:pt idx="7">
                  <c:v>23.96653191931676</c:v>
                </c:pt>
                <c:pt idx="8">
                  <c:v>24.45150710870197</c:v>
                </c:pt>
                <c:pt idx="9">
                  <c:v>21.64316968797011</c:v>
                </c:pt>
                <c:pt idx="10">
                  <c:v>25.73126577554141</c:v>
                </c:pt>
              </c:numCache>
            </c:numRef>
          </c:yVal>
        </c:ser>
        <c:ser>
          <c:idx val="3"/>
          <c:order val="2"/>
          <c:tx>
            <c:v>All PersonsP4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0.0855127519522655"/>
                  <c:y val="-0.0453725862291577"/>
                </c:manualLayout>
              </c:layout>
              <c:numFmt formatCode="General" sourceLinked="0"/>
            </c:trendlineLbl>
          </c:trendline>
          <c:xVal>
            <c:numRef>
              <c:f>Data1!$AI$7:$AV$7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xVal>
          <c:yVal>
            <c:numRef>
              <c:f>Data1!$AI$68:$AV$68</c:f>
              <c:numCache>
                <c:formatCode>0.00</c:formatCode>
                <c:ptCount val="14"/>
                <c:pt idx="0">
                  <c:v>25.73126577554141</c:v>
                </c:pt>
                <c:pt idx="1">
                  <c:v>26.7536333044727</c:v>
                </c:pt>
                <c:pt idx="2">
                  <c:v>30.3976320728586</c:v>
                </c:pt>
                <c:pt idx="3">
                  <c:v>30.21483121336412</c:v>
                </c:pt>
                <c:pt idx="4">
                  <c:v>34.26995322065086</c:v>
                </c:pt>
                <c:pt idx="5">
                  <c:v>30.62016794351748</c:v>
                </c:pt>
                <c:pt idx="6">
                  <c:v>26.49423678444414</c:v>
                </c:pt>
                <c:pt idx="7">
                  <c:v>23.20855125247256</c:v>
                </c:pt>
                <c:pt idx="8">
                  <c:v>30.0621722282551</c:v>
                </c:pt>
                <c:pt idx="9">
                  <c:v>33.4754928778376</c:v>
                </c:pt>
                <c:pt idx="10">
                  <c:v>37.04556779610831</c:v>
                </c:pt>
                <c:pt idx="11">
                  <c:v>37.1565975297755</c:v>
                </c:pt>
                <c:pt idx="12">
                  <c:v>40.62652554886161</c:v>
                </c:pt>
                <c:pt idx="13">
                  <c:v>43.21154956760461</c:v>
                </c:pt>
              </c:numCache>
            </c:numRef>
          </c:yVal>
        </c:ser>
        <c:ser>
          <c:idx val="4"/>
          <c:order val="3"/>
          <c:tx>
            <c:v>All PersonsP1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Data1!$D$7:$O$7</c:f>
              <c:numCache>
                <c:formatCode>General</c:formatCode>
                <c:ptCount val="12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</c:numCache>
            </c:numRef>
          </c:xVal>
          <c:yVal>
            <c:numRef>
              <c:f>Data1!$D$68:$O$68</c:f>
              <c:numCache>
                <c:formatCode>0.00</c:formatCode>
                <c:ptCount val="12"/>
                <c:pt idx="0">
                  <c:v>9.26672477606562</c:v>
                </c:pt>
                <c:pt idx="1">
                  <c:v>8.35360707462675</c:v>
                </c:pt>
                <c:pt idx="2">
                  <c:v>11.25470363589577</c:v>
                </c:pt>
                <c:pt idx="3">
                  <c:v>8.462348304528555</c:v>
                </c:pt>
                <c:pt idx="4">
                  <c:v>7.53830549881808</c:v>
                </c:pt>
                <c:pt idx="5">
                  <c:v>3.861635755192572</c:v>
                </c:pt>
                <c:pt idx="6">
                  <c:v>4.772118040591756</c:v>
                </c:pt>
                <c:pt idx="7">
                  <c:v>5.015062160926997</c:v>
                </c:pt>
                <c:pt idx="8">
                  <c:v>6.94076147920262</c:v>
                </c:pt>
                <c:pt idx="9">
                  <c:v>8.540722043544701</c:v>
                </c:pt>
                <c:pt idx="10">
                  <c:v>10.45560350618985</c:v>
                </c:pt>
                <c:pt idx="11">
                  <c:v>9.41503571044274</c:v>
                </c:pt>
              </c:numCache>
            </c:numRef>
          </c:yVal>
        </c:ser>
        <c:axId val="476947816"/>
        <c:axId val="476944920"/>
      </c:scatterChart>
      <c:valAx>
        <c:axId val="476947816"/>
        <c:scaling>
          <c:orientation val="minMax"/>
          <c:max val="2011.0"/>
          <c:min val="1966.0"/>
        </c:scaling>
        <c:axPos val="b"/>
        <c:numFmt formatCode="General" sourceLinked="1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800" kern="1200"/>
            </a:pPr>
            <a:endParaRPr lang="en-US"/>
          </a:p>
        </c:txPr>
        <c:crossAx val="476944920"/>
        <c:crosses val="autoZero"/>
        <c:crossBetween val="midCat"/>
        <c:majorUnit val="3.0"/>
        <c:minorUnit val="1.0"/>
      </c:valAx>
      <c:valAx>
        <c:axId val="476944920"/>
        <c:scaling>
          <c:orientation val="minMax"/>
        </c:scaling>
        <c:axPos val="l"/>
        <c:majorGridlines/>
        <c:numFmt formatCode="0.00" sourceLinked="1"/>
        <c:tickLblPos val="nextTo"/>
        <c:spPr>
          <a:ln>
            <a:solidFill>
              <a:srgbClr val="000000"/>
            </a:solidFill>
          </a:ln>
        </c:spPr>
        <c:crossAx val="476947816"/>
        <c:crossesAt val="1966.0"/>
        <c:crossBetween val="midCat"/>
      </c:valAx>
    </c:plotArea>
    <c:plotVisOnly val="1"/>
    <c:dispBlanksAs val="gap"/>
  </c:chart>
  <c:spPr>
    <a:ln>
      <a:solidFill>
        <a:srgbClr val="000000"/>
      </a:solidFill>
    </a:ln>
  </c:sp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Suicides rates, 25-34 yr old females</a:t>
            </a:r>
          </a:p>
        </c:rich>
      </c:tx>
    </c:title>
    <c:plotArea>
      <c:layout>
        <c:manualLayout>
          <c:layoutTarget val="inner"/>
          <c:xMode val="edge"/>
          <c:yMode val="edge"/>
          <c:x val="0.119767056960736"/>
          <c:y val="0.0496987833937047"/>
          <c:w val="0.847795773004313"/>
          <c:h val="0.767096986268621"/>
        </c:manualLayout>
      </c:layout>
      <c:scatterChart>
        <c:scatterStyle val="lineMarker"/>
        <c:ser>
          <c:idx val="0"/>
          <c:order val="0"/>
          <c:tx>
            <c:v>All PersonsP2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-0.10025647042571"/>
                  <c:y val="-0.273826456173989"/>
                </c:manualLayout>
              </c:layout>
              <c:numFmt formatCode="General" sourceLinked="0"/>
            </c:trendlineLbl>
          </c:trendline>
          <c:xVal>
            <c:numRef>
              <c:f>Data1!$O$7:$Y$7</c:f>
              <c:numCache>
                <c:formatCode>General</c:formatCode>
                <c:ptCount val="11"/>
                <c:pt idx="0">
                  <c:v>1978.0</c:v>
                </c:pt>
                <c:pt idx="1">
                  <c:v>1979.0</c:v>
                </c:pt>
                <c:pt idx="2">
                  <c:v>1980.0</c:v>
                </c:pt>
                <c:pt idx="3">
                  <c:v>1981.0</c:v>
                </c:pt>
                <c:pt idx="4">
                  <c:v>1982.0</c:v>
                </c:pt>
                <c:pt idx="5">
                  <c:v>1983.0</c:v>
                </c:pt>
                <c:pt idx="6">
                  <c:v>1984.0</c:v>
                </c:pt>
                <c:pt idx="7">
                  <c:v>1985.0</c:v>
                </c:pt>
                <c:pt idx="8">
                  <c:v>1986.0</c:v>
                </c:pt>
                <c:pt idx="9">
                  <c:v>1987.0</c:v>
                </c:pt>
                <c:pt idx="10">
                  <c:v>1988.0</c:v>
                </c:pt>
              </c:numCache>
            </c:numRef>
          </c:xVal>
          <c:yVal>
            <c:numRef>
              <c:f>Data1!$O$75:$Y$75</c:f>
              <c:numCache>
                <c:formatCode>0.00</c:formatCode>
                <c:ptCount val="11"/>
                <c:pt idx="0">
                  <c:v>6.299739137390196</c:v>
                </c:pt>
                <c:pt idx="1">
                  <c:v>6.323535303028444</c:v>
                </c:pt>
                <c:pt idx="2">
                  <c:v>8.432276459095725</c:v>
                </c:pt>
                <c:pt idx="3">
                  <c:v>7.667166072201491</c:v>
                </c:pt>
                <c:pt idx="4">
                  <c:v>7.585008448560322</c:v>
                </c:pt>
                <c:pt idx="5">
                  <c:v>6.0700816526573</c:v>
                </c:pt>
                <c:pt idx="6">
                  <c:v>6.988977263485657</c:v>
                </c:pt>
                <c:pt idx="7">
                  <c:v>5.911785741702568</c:v>
                </c:pt>
                <c:pt idx="8">
                  <c:v>5.12364487351067</c:v>
                </c:pt>
                <c:pt idx="9">
                  <c:v>4.019500277796009</c:v>
                </c:pt>
                <c:pt idx="10">
                  <c:v>4.544467489793318</c:v>
                </c:pt>
              </c:numCache>
            </c:numRef>
          </c:yVal>
        </c:ser>
        <c:ser>
          <c:idx val="1"/>
          <c:order val="1"/>
          <c:tx>
            <c:v>All PersonsP3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0.00598360027515809"/>
                  <c:y val="0.0785048029914717"/>
                </c:manualLayout>
              </c:layout>
              <c:numFmt formatCode="General" sourceLinked="0"/>
            </c:trendlineLbl>
          </c:trendline>
          <c:xVal>
            <c:numRef>
              <c:f>Data1!$Y$7:$AI$7</c:f>
              <c:numCache>
                <c:formatCode>General</c:formatCode>
                <c:ptCount val="11"/>
                <c:pt idx="0">
                  <c:v>1988.0</c:v>
                </c:pt>
                <c:pt idx="1">
                  <c:v>1989.0</c:v>
                </c:pt>
                <c:pt idx="2">
                  <c:v>1990.0</c:v>
                </c:pt>
                <c:pt idx="3">
                  <c:v>1991.0</c:v>
                </c:pt>
                <c:pt idx="4">
                  <c:v>1992.0</c:v>
                </c:pt>
                <c:pt idx="5">
                  <c:v>1993.0</c:v>
                </c:pt>
                <c:pt idx="6">
                  <c:v>1994.0</c:v>
                </c:pt>
                <c:pt idx="7">
                  <c:v>1995.0</c:v>
                </c:pt>
                <c:pt idx="8">
                  <c:v>1996.0</c:v>
                </c:pt>
                <c:pt idx="9">
                  <c:v>1997.0</c:v>
                </c:pt>
                <c:pt idx="10">
                  <c:v>1998.0</c:v>
                </c:pt>
              </c:numCache>
            </c:numRef>
          </c:xVal>
          <c:yVal>
            <c:numRef>
              <c:f>Data1!$Y$75:$AI$75</c:f>
              <c:numCache>
                <c:formatCode>0.00</c:formatCode>
                <c:ptCount val="11"/>
                <c:pt idx="0">
                  <c:v>4.544467489793318</c:v>
                </c:pt>
                <c:pt idx="1">
                  <c:v>4.729357607172407</c:v>
                </c:pt>
                <c:pt idx="2">
                  <c:v>4.344445247389147</c:v>
                </c:pt>
                <c:pt idx="3">
                  <c:v>4.785935480670534</c:v>
                </c:pt>
                <c:pt idx="4">
                  <c:v>4.130293937069345</c:v>
                </c:pt>
                <c:pt idx="5">
                  <c:v>3.800444882571686</c:v>
                </c:pt>
                <c:pt idx="6">
                  <c:v>3.713255494916523</c:v>
                </c:pt>
                <c:pt idx="7">
                  <c:v>3.416008118798517</c:v>
                </c:pt>
                <c:pt idx="8">
                  <c:v>3.651943405360078</c:v>
                </c:pt>
                <c:pt idx="9">
                  <c:v>2.849755039597758</c:v>
                </c:pt>
                <c:pt idx="10">
                  <c:v>4.13825243460117</c:v>
                </c:pt>
              </c:numCache>
            </c:numRef>
          </c:yVal>
        </c:ser>
        <c:ser>
          <c:idx val="3"/>
          <c:order val="2"/>
          <c:tx>
            <c:v>All PersonsP4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0.0104534998916589"/>
                  <c:y val="-0.0553604123938172"/>
                </c:manualLayout>
              </c:layout>
              <c:numFmt formatCode="General" sourceLinked="0"/>
            </c:trendlineLbl>
          </c:trendline>
          <c:xVal>
            <c:numRef>
              <c:f>Data1!$AI$7:$AV$7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xVal>
          <c:yVal>
            <c:numRef>
              <c:f>Data1!$AI$75:$AV$75</c:f>
              <c:numCache>
                <c:formatCode>0.00</c:formatCode>
                <c:ptCount val="14"/>
                <c:pt idx="0">
                  <c:v>4.13825243460117</c:v>
                </c:pt>
                <c:pt idx="1">
                  <c:v>3.892096994891996</c:v>
                </c:pt>
                <c:pt idx="2">
                  <c:v>5.259555201943304</c:v>
                </c:pt>
                <c:pt idx="3">
                  <c:v>4.544664658233097</c:v>
                </c:pt>
                <c:pt idx="4">
                  <c:v>7.9115026453121</c:v>
                </c:pt>
                <c:pt idx="5">
                  <c:v>7.774054695053774</c:v>
                </c:pt>
                <c:pt idx="6">
                  <c:v>9.28908951842131</c:v>
                </c:pt>
                <c:pt idx="7">
                  <c:v>7.447730397478222</c:v>
                </c:pt>
                <c:pt idx="8">
                  <c:v>7.209237715637757</c:v>
                </c:pt>
                <c:pt idx="9">
                  <c:v>8.04560961777554</c:v>
                </c:pt>
                <c:pt idx="10">
                  <c:v>8.55809668848265</c:v>
                </c:pt>
                <c:pt idx="11">
                  <c:v>8.757570708935923</c:v>
                </c:pt>
                <c:pt idx="12">
                  <c:v>8.31743089034725</c:v>
                </c:pt>
                <c:pt idx="13">
                  <c:v>9.031096339176514</c:v>
                </c:pt>
              </c:numCache>
            </c:numRef>
          </c:yVal>
        </c:ser>
        <c:ser>
          <c:idx val="4"/>
          <c:order val="3"/>
          <c:tx>
            <c:v>All PersonsP1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Data1!$D$7:$O$7</c:f>
              <c:numCache>
                <c:formatCode>General</c:formatCode>
                <c:ptCount val="12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</c:numCache>
            </c:numRef>
          </c:xVal>
          <c:yVal>
            <c:numRef>
              <c:f>Data1!$D$75:$O$75</c:f>
              <c:numCache>
                <c:formatCode>0.00</c:formatCode>
                <c:ptCount val="12"/>
                <c:pt idx="0">
                  <c:v>5.015706244785739</c:v>
                </c:pt>
                <c:pt idx="1">
                  <c:v>6.123304499892487</c:v>
                </c:pt>
                <c:pt idx="2">
                  <c:v>4.551584908150649</c:v>
                </c:pt>
                <c:pt idx="3">
                  <c:v>4.4713239897794</c:v>
                </c:pt>
                <c:pt idx="4">
                  <c:v>2.559048280740162</c:v>
                </c:pt>
                <c:pt idx="5">
                  <c:v>2.890737576468227</c:v>
                </c:pt>
                <c:pt idx="6">
                  <c:v>2.110822252125527</c:v>
                </c:pt>
                <c:pt idx="7">
                  <c:v>3.161940949727535</c:v>
                </c:pt>
                <c:pt idx="8">
                  <c:v>4.208626209610496</c:v>
                </c:pt>
                <c:pt idx="9">
                  <c:v>5.245230848267369</c:v>
                </c:pt>
                <c:pt idx="10">
                  <c:v>5.58632709183067</c:v>
                </c:pt>
                <c:pt idx="11">
                  <c:v>6.299739137390196</c:v>
                </c:pt>
              </c:numCache>
            </c:numRef>
          </c:yVal>
        </c:ser>
        <c:axId val="476623656"/>
        <c:axId val="476639608"/>
      </c:scatterChart>
      <c:valAx>
        <c:axId val="476623656"/>
        <c:scaling>
          <c:orientation val="minMax"/>
          <c:max val="2011.0"/>
          <c:min val="1966.0"/>
        </c:scaling>
        <c:axPos val="b"/>
        <c:numFmt formatCode="General" sourceLinked="1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800" kern="1200"/>
            </a:pPr>
            <a:endParaRPr lang="en-US"/>
          </a:p>
        </c:txPr>
        <c:crossAx val="476639608"/>
        <c:crosses val="autoZero"/>
        <c:crossBetween val="midCat"/>
        <c:majorUnit val="3.0"/>
        <c:minorUnit val="1.0"/>
      </c:valAx>
      <c:valAx>
        <c:axId val="476639608"/>
        <c:scaling>
          <c:orientation val="minMax"/>
        </c:scaling>
        <c:axPos val="l"/>
        <c:majorGridlines/>
        <c:numFmt formatCode="0.00" sourceLinked="1"/>
        <c:tickLblPos val="nextTo"/>
        <c:spPr>
          <a:ln>
            <a:solidFill>
              <a:srgbClr val="000000"/>
            </a:solidFill>
          </a:ln>
        </c:spPr>
        <c:crossAx val="476623656"/>
        <c:crossesAt val="1966.0"/>
        <c:crossBetween val="midCat"/>
      </c:valAx>
    </c:plotArea>
    <c:plotVisOnly val="1"/>
    <c:dispBlanksAs val="gap"/>
  </c:chart>
  <c:spPr>
    <a:ln>
      <a:solidFill>
        <a:srgbClr val="000000"/>
      </a:solidFill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Suicides rates, 35-44 yr old males</a:t>
            </a:r>
          </a:p>
        </c:rich>
      </c:tx>
    </c:title>
    <c:plotArea>
      <c:layout>
        <c:manualLayout>
          <c:layoutTarget val="inner"/>
          <c:xMode val="edge"/>
          <c:yMode val="edge"/>
          <c:x val="0.119767056960736"/>
          <c:y val="0.0496987833937047"/>
          <c:w val="0.847795773004313"/>
          <c:h val="0.767096986268621"/>
        </c:manualLayout>
      </c:layout>
      <c:scatterChart>
        <c:scatterStyle val="lineMarker"/>
        <c:ser>
          <c:idx val="0"/>
          <c:order val="0"/>
          <c:tx>
            <c:v>All PersonsP2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0.000892485611725968"/>
                  <c:y val="-0.0351583455914165"/>
                </c:manualLayout>
              </c:layout>
              <c:numFmt formatCode="General" sourceLinked="0"/>
            </c:trendlineLbl>
          </c:trendline>
          <c:xVal>
            <c:numRef>
              <c:f>Data1!$O$7:$Y$7</c:f>
              <c:numCache>
                <c:formatCode>General</c:formatCode>
                <c:ptCount val="11"/>
                <c:pt idx="0">
                  <c:v>1978.0</c:v>
                </c:pt>
                <c:pt idx="1">
                  <c:v>1979.0</c:v>
                </c:pt>
                <c:pt idx="2">
                  <c:v>1980.0</c:v>
                </c:pt>
                <c:pt idx="3">
                  <c:v>1981.0</c:v>
                </c:pt>
                <c:pt idx="4">
                  <c:v>1982.0</c:v>
                </c:pt>
                <c:pt idx="5">
                  <c:v>1983.0</c:v>
                </c:pt>
                <c:pt idx="6">
                  <c:v>1984.0</c:v>
                </c:pt>
                <c:pt idx="7">
                  <c:v>1985.0</c:v>
                </c:pt>
                <c:pt idx="8">
                  <c:v>1986.0</c:v>
                </c:pt>
                <c:pt idx="9">
                  <c:v>1987.0</c:v>
                </c:pt>
                <c:pt idx="10">
                  <c:v>1988.0</c:v>
                </c:pt>
              </c:numCache>
            </c:numRef>
          </c:xVal>
          <c:yVal>
            <c:numRef>
              <c:f>Data1!$O$89:$Y$89</c:f>
              <c:numCache>
                <c:formatCode>0.00</c:formatCode>
                <c:ptCount val="11"/>
                <c:pt idx="0">
                  <c:v>12.15542763816277</c:v>
                </c:pt>
                <c:pt idx="1">
                  <c:v>12.39048487898014</c:v>
                </c:pt>
                <c:pt idx="2">
                  <c:v>16.50092960081586</c:v>
                </c:pt>
                <c:pt idx="3">
                  <c:v>17.47590285674521</c:v>
                </c:pt>
                <c:pt idx="4">
                  <c:v>18.0512493066136</c:v>
                </c:pt>
                <c:pt idx="5">
                  <c:v>15.8417397572464</c:v>
                </c:pt>
                <c:pt idx="6">
                  <c:v>17.03405137562356</c:v>
                </c:pt>
                <c:pt idx="7">
                  <c:v>20.01122522823993</c:v>
                </c:pt>
                <c:pt idx="8">
                  <c:v>22.1886777871979</c:v>
                </c:pt>
                <c:pt idx="9">
                  <c:v>20.13835788223107</c:v>
                </c:pt>
                <c:pt idx="10">
                  <c:v>19.86736915870235</c:v>
                </c:pt>
              </c:numCache>
            </c:numRef>
          </c:yVal>
        </c:ser>
        <c:ser>
          <c:idx val="1"/>
          <c:order val="1"/>
          <c:tx>
            <c:v>All PersonsP3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0.00323919007367373"/>
                  <c:y val="0.0899353926912982"/>
                </c:manualLayout>
              </c:layout>
              <c:numFmt formatCode="General" sourceLinked="0"/>
            </c:trendlineLbl>
          </c:trendline>
          <c:xVal>
            <c:numRef>
              <c:f>Data1!$Y$7:$AI$7</c:f>
              <c:numCache>
                <c:formatCode>General</c:formatCode>
                <c:ptCount val="11"/>
                <c:pt idx="0">
                  <c:v>1988.0</c:v>
                </c:pt>
                <c:pt idx="1">
                  <c:v>1989.0</c:v>
                </c:pt>
                <c:pt idx="2">
                  <c:v>1990.0</c:v>
                </c:pt>
                <c:pt idx="3">
                  <c:v>1991.0</c:v>
                </c:pt>
                <c:pt idx="4">
                  <c:v>1992.0</c:v>
                </c:pt>
                <c:pt idx="5">
                  <c:v>1993.0</c:v>
                </c:pt>
                <c:pt idx="6">
                  <c:v>1994.0</c:v>
                </c:pt>
                <c:pt idx="7">
                  <c:v>1995.0</c:v>
                </c:pt>
                <c:pt idx="8">
                  <c:v>1996.0</c:v>
                </c:pt>
                <c:pt idx="9">
                  <c:v>1997.0</c:v>
                </c:pt>
                <c:pt idx="10">
                  <c:v>1998.0</c:v>
                </c:pt>
              </c:numCache>
            </c:numRef>
          </c:xVal>
          <c:yVal>
            <c:numRef>
              <c:f>Data1!$Y$89:$AI$89</c:f>
              <c:numCache>
                <c:formatCode>0.00</c:formatCode>
                <c:ptCount val="11"/>
                <c:pt idx="0">
                  <c:v>19.86736915870235</c:v>
                </c:pt>
                <c:pt idx="1">
                  <c:v>16.25236463649934</c:v>
                </c:pt>
                <c:pt idx="2">
                  <c:v>18.87704645559151</c:v>
                </c:pt>
                <c:pt idx="3">
                  <c:v>17.29364203067398</c:v>
                </c:pt>
                <c:pt idx="4">
                  <c:v>17.79307999906215</c:v>
                </c:pt>
                <c:pt idx="5">
                  <c:v>16.82493425364267</c:v>
                </c:pt>
                <c:pt idx="6">
                  <c:v>16.23663777626942</c:v>
                </c:pt>
                <c:pt idx="7">
                  <c:v>18.51102147424513</c:v>
                </c:pt>
                <c:pt idx="8">
                  <c:v>18.14349401249423</c:v>
                </c:pt>
                <c:pt idx="9">
                  <c:v>17.76951316774546</c:v>
                </c:pt>
                <c:pt idx="10">
                  <c:v>16.40969857912618</c:v>
                </c:pt>
              </c:numCache>
            </c:numRef>
          </c:yVal>
        </c:ser>
        <c:ser>
          <c:idx val="3"/>
          <c:order val="2"/>
          <c:tx>
            <c:v>All PersonsP4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Data1!$AI$7:$AV$7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xVal>
          <c:yVal>
            <c:numRef>
              <c:f>Data1!$AI$89:$AV$89</c:f>
              <c:numCache>
                <c:formatCode>0.00</c:formatCode>
                <c:ptCount val="14"/>
                <c:pt idx="0">
                  <c:v>16.40969857912618</c:v>
                </c:pt>
                <c:pt idx="1">
                  <c:v>18.02290297579732</c:v>
                </c:pt>
                <c:pt idx="2">
                  <c:v>21.33573303500815</c:v>
                </c:pt>
                <c:pt idx="3">
                  <c:v>23.47718610146513</c:v>
                </c:pt>
                <c:pt idx="4">
                  <c:v>23.08501146289573</c:v>
                </c:pt>
                <c:pt idx="5">
                  <c:v>21.94235177904567</c:v>
                </c:pt>
                <c:pt idx="6">
                  <c:v>21.18134103119566</c:v>
                </c:pt>
                <c:pt idx="7">
                  <c:v>24.44941944346748</c:v>
                </c:pt>
                <c:pt idx="8">
                  <c:v>30.88222480205732</c:v>
                </c:pt>
                <c:pt idx="9">
                  <c:v>34.73947351934692</c:v>
                </c:pt>
                <c:pt idx="10">
                  <c:v>38.93046877328411</c:v>
                </c:pt>
                <c:pt idx="11">
                  <c:v>37.75165982990473</c:v>
                </c:pt>
                <c:pt idx="12">
                  <c:v>40.94863694614713</c:v>
                </c:pt>
                <c:pt idx="13">
                  <c:v>35.98372568265619</c:v>
                </c:pt>
              </c:numCache>
            </c:numRef>
          </c:yVal>
        </c:ser>
        <c:ser>
          <c:idx val="4"/>
          <c:order val="3"/>
          <c:tx>
            <c:v>All PersonsP1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Data1!$D$7:$O$7</c:f>
              <c:numCache>
                <c:formatCode>General</c:formatCode>
                <c:ptCount val="12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</c:numCache>
            </c:numRef>
          </c:xVal>
          <c:yVal>
            <c:numRef>
              <c:f>Data1!$D$89:$O$89</c:f>
              <c:numCache>
                <c:formatCode>0.00</c:formatCode>
                <c:ptCount val="12"/>
                <c:pt idx="0">
                  <c:v>11.64405073907504</c:v>
                </c:pt>
                <c:pt idx="1">
                  <c:v>12.9338874047677</c:v>
                </c:pt>
                <c:pt idx="2">
                  <c:v>10.93116669001783</c:v>
                </c:pt>
                <c:pt idx="3">
                  <c:v>12.26948396453668</c:v>
                </c:pt>
                <c:pt idx="4">
                  <c:v>11.51074021708325</c:v>
                </c:pt>
                <c:pt idx="5">
                  <c:v>11.50487114930371</c:v>
                </c:pt>
                <c:pt idx="6">
                  <c:v>9.81038036312497</c:v>
                </c:pt>
                <c:pt idx="7">
                  <c:v>10.57096991798677</c:v>
                </c:pt>
                <c:pt idx="8">
                  <c:v>11.3747959921085</c:v>
                </c:pt>
                <c:pt idx="9">
                  <c:v>11.40196810450003</c:v>
                </c:pt>
                <c:pt idx="10">
                  <c:v>10.59902030065706</c:v>
                </c:pt>
                <c:pt idx="11">
                  <c:v>12.15542763816277</c:v>
                </c:pt>
              </c:numCache>
            </c:numRef>
          </c:yVal>
        </c:ser>
        <c:axId val="476779736"/>
        <c:axId val="476797064"/>
      </c:scatterChart>
      <c:valAx>
        <c:axId val="476779736"/>
        <c:scaling>
          <c:orientation val="minMax"/>
          <c:max val="2011.0"/>
          <c:min val="1966.0"/>
        </c:scaling>
        <c:axPos val="b"/>
        <c:numFmt formatCode="General" sourceLinked="1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800" kern="1200"/>
            </a:pPr>
            <a:endParaRPr lang="en-US"/>
          </a:p>
        </c:txPr>
        <c:crossAx val="476797064"/>
        <c:crosses val="autoZero"/>
        <c:crossBetween val="midCat"/>
        <c:majorUnit val="3.0"/>
        <c:minorUnit val="1.0"/>
      </c:valAx>
      <c:valAx>
        <c:axId val="476797064"/>
        <c:scaling>
          <c:orientation val="minMax"/>
        </c:scaling>
        <c:axPos val="l"/>
        <c:majorGridlines/>
        <c:numFmt formatCode="0.00" sourceLinked="1"/>
        <c:tickLblPos val="nextTo"/>
        <c:spPr>
          <a:ln>
            <a:solidFill>
              <a:srgbClr val="000000"/>
            </a:solidFill>
          </a:ln>
        </c:spPr>
        <c:crossAx val="476779736"/>
        <c:crossesAt val="1966.0"/>
        <c:crossBetween val="midCat"/>
      </c:valAx>
    </c:plotArea>
    <c:plotVisOnly val="1"/>
    <c:dispBlanksAs val="gap"/>
  </c:chart>
  <c:spPr>
    <a:ln>
      <a:solidFill>
        <a:srgbClr val="000000"/>
      </a:solidFill>
    </a:ln>
  </c:sp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Suicides rates, 45-54 yr old males</a:t>
            </a:r>
          </a:p>
        </c:rich>
      </c:tx>
    </c:title>
    <c:plotArea>
      <c:layout>
        <c:manualLayout>
          <c:layoutTarget val="inner"/>
          <c:xMode val="edge"/>
          <c:yMode val="edge"/>
          <c:x val="0.119767056960736"/>
          <c:y val="0.0496987833937047"/>
          <c:w val="0.847795773004313"/>
          <c:h val="0.767096986268621"/>
        </c:manualLayout>
      </c:layout>
      <c:scatterChart>
        <c:scatterStyle val="lineMarker"/>
        <c:ser>
          <c:idx val="0"/>
          <c:order val="0"/>
          <c:tx>
            <c:v>All PersonsP2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-0.00197774636903756"/>
                  <c:y val="-0.0148511497204154"/>
                </c:manualLayout>
              </c:layout>
              <c:numFmt formatCode="General" sourceLinked="0"/>
            </c:trendlineLbl>
          </c:trendline>
          <c:xVal>
            <c:numRef>
              <c:f>Data1!$O$7:$Y$7</c:f>
              <c:numCache>
                <c:formatCode>General</c:formatCode>
                <c:ptCount val="11"/>
                <c:pt idx="0">
                  <c:v>1978.0</c:v>
                </c:pt>
                <c:pt idx="1">
                  <c:v>1979.0</c:v>
                </c:pt>
                <c:pt idx="2">
                  <c:v>1980.0</c:v>
                </c:pt>
                <c:pt idx="3">
                  <c:v>1981.0</c:v>
                </c:pt>
                <c:pt idx="4">
                  <c:v>1982.0</c:v>
                </c:pt>
                <c:pt idx="5">
                  <c:v>1983.0</c:v>
                </c:pt>
                <c:pt idx="6">
                  <c:v>1984.0</c:v>
                </c:pt>
                <c:pt idx="7">
                  <c:v>1985.0</c:v>
                </c:pt>
                <c:pt idx="8">
                  <c:v>1986.0</c:v>
                </c:pt>
                <c:pt idx="9">
                  <c:v>1987.0</c:v>
                </c:pt>
                <c:pt idx="10">
                  <c:v>1988.0</c:v>
                </c:pt>
              </c:numCache>
            </c:numRef>
          </c:xVal>
          <c:yVal>
            <c:numRef>
              <c:f>Data1!$O$104:$Y$104</c:f>
              <c:numCache>
                <c:formatCode>0.00</c:formatCode>
                <c:ptCount val="11"/>
                <c:pt idx="0">
                  <c:v>10.1997453691847</c:v>
                </c:pt>
                <c:pt idx="1">
                  <c:v>12.06787621436374</c:v>
                </c:pt>
                <c:pt idx="2">
                  <c:v>13.47406237472262</c:v>
                </c:pt>
                <c:pt idx="3">
                  <c:v>14.47357606685273</c:v>
                </c:pt>
                <c:pt idx="4">
                  <c:v>14.05136816651568</c:v>
                </c:pt>
                <c:pt idx="5">
                  <c:v>16.74443843854532</c:v>
                </c:pt>
                <c:pt idx="6">
                  <c:v>17.54783169161121</c:v>
                </c:pt>
                <c:pt idx="7">
                  <c:v>21.5070902811133</c:v>
                </c:pt>
                <c:pt idx="8">
                  <c:v>24.96250492817698</c:v>
                </c:pt>
                <c:pt idx="9">
                  <c:v>22.60476637472636</c:v>
                </c:pt>
                <c:pt idx="10">
                  <c:v>20.5815845714155</c:v>
                </c:pt>
              </c:numCache>
            </c:numRef>
          </c:yVal>
        </c:ser>
        <c:ser>
          <c:idx val="1"/>
          <c:order val="1"/>
          <c:tx>
            <c:v>All PersonsP3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0.00905737538494991"/>
                  <c:y val="0.0848924455095287"/>
                </c:manualLayout>
              </c:layout>
              <c:numFmt formatCode="General" sourceLinked="0"/>
            </c:trendlineLbl>
          </c:trendline>
          <c:xVal>
            <c:numRef>
              <c:f>Data1!$Y$7:$AI$7</c:f>
              <c:numCache>
                <c:formatCode>General</c:formatCode>
                <c:ptCount val="11"/>
                <c:pt idx="0">
                  <c:v>1988.0</c:v>
                </c:pt>
                <c:pt idx="1">
                  <c:v>1989.0</c:v>
                </c:pt>
                <c:pt idx="2">
                  <c:v>1990.0</c:v>
                </c:pt>
                <c:pt idx="3">
                  <c:v>1991.0</c:v>
                </c:pt>
                <c:pt idx="4">
                  <c:v>1992.0</c:v>
                </c:pt>
                <c:pt idx="5">
                  <c:v>1993.0</c:v>
                </c:pt>
                <c:pt idx="6">
                  <c:v>1994.0</c:v>
                </c:pt>
                <c:pt idx="7">
                  <c:v>1995.0</c:v>
                </c:pt>
                <c:pt idx="8">
                  <c:v>1996.0</c:v>
                </c:pt>
                <c:pt idx="9">
                  <c:v>1997.0</c:v>
                </c:pt>
                <c:pt idx="10">
                  <c:v>1998.0</c:v>
                </c:pt>
              </c:numCache>
            </c:numRef>
          </c:xVal>
          <c:yVal>
            <c:numRef>
              <c:f>Data1!$Y$104:$AI$104</c:f>
              <c:numCache>
                <c:formatCode>0.00</c:formatCode>
                <c:ptCount val="11"/>
                <c:pt idx="0">
                  <c:v>20.5815845714155</c:v>
                </c:pt>
                <c:pt idx="1">
                  <c:v>16.25051022550445</c:v>
                </c:pt>
                <c:pt idx="2">
                  <c:v>16.72028627155488</c:v>
                </c:pt>
                <c:pt idx="3">
                  <c:v>18.37562875307137</c:v>
                </c:pt>
                <c:pt idx="4">
                  <c:v>19.18063071501796</c:v>
                </c:pt>
                <c:pt idx="5">
                  <c:v>18.78402966628565</c:v>
                </c:pt>
                <c:pt idx="6">
                  <c:v>15.29404836209871</c:v>
                </c:pt>
                <c:pt idx="7">
                  <c:v>13.42922243679455</c:v>
                </c:pt>
                <c:pt idx="8">
                  <c:v>13.08470548471169</c:v>
                </c:pt>
                <c:pt idx="9">
                  <c:v>16.02079969500738</c:v>
                </c:pt>
                <c:pt idx="10">
                  <c:v>16.15420256505101</c:v>
                </c:pt>
              </c:numCache>
            </c:numRef>
          </c:yVal>
        </c:ser>
        <c:ser>
          <c:idx val="3"/>
          <c:order val="2"/>
          <c:tx>
            <c:v>All PersonsP4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0.061063001013434"/>
                  <c:y val="0.0408810481570238"/>
                </c:manualLayout>
              </c:layout>
              <c:numFmt formatCode="General" sourceLinked="0"/>
            </c:trendlineLbl>
          </c:trendline>
          <c:xVal>
            <c:numRef>
              <c:f>Data1!$AI$7:$AV$7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xVal>
          <c:yVal>
            <c:numRef>
              <c:f>Data1!$AI$104:$AV$104</c:f>
              <c:numCache>
                <c:formatCode>0.00</c:formatCode>
                <c:ptCount val="14"/>
                <c:pt idx="0">
                  <c:v>16.15420256505101</c:v>
                </c:pt>
                <c:pt idx="1">
                  <c:v>16.99711107694932</c:v>
                </c:pt>
                <c:pt idx="2">
                  <c:v>14.38773776496406</c:v>
                </c:pt>
                <c:pt idx="3">
                  <c:v>16.53010555650735</c:v>
                </c:pt>
                <c:pt idx="4">
                  <c:v>20.24337160138564</c:v>
                </c:pt>
                <c:pt idx="5">
                  <c:v>22.99139481549637</c:v>
                </c:pt>
                <c:pt idx="6">
                  <c:v>24.01701152029058</c:v>
                </c:pt>
                <c:pt idx="7">
                  <c:v>24.19613097207845</c:v>
                </c:pt>
                <c:pt idx="8">
                  <c:v>31.49821471607186</c:v>
                </c:pt>
                <c:pt idx="9">
                  <c:v>34.03401181369529</c:v>
                </c:pt>
                <c:pt idx="10">
                  <c:v>35.47181738395825</c:v>
                </c:pt>
                <c:pt idx="11">
                  <c:v>32.00368953864753</c:v>
                </c:pt>
                <c:pt idx="12">
                  <c:v>35.5900883069283</c:v>
                </c:pt>
                <c:pt idx="13">
                  <c:v>32.48922688615465</c:v>
                </c:pt>
              </c:numCache>
            </c:numRef>
          </c:yVal>
        </c:ser>
        <c:ser>
          <c:idx val="4"/>
          <c:order val="3"/>
          <c:tx>
            <c:v>All PersonsP1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Data1!$D$7:$O$7</c:f>
              <c:numCache>
                <c:formatCode>General</c:formatCode>
                <c:ptCount val="12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</c:numCache>
            </c:numRef>
          </c:xVal>
          <c:yVal>
            <c:numRef>
              <c:f>Data1!$D$104:$O$104</c:f>
              <c:numCache>
                <c:formatCode>0.00</c:formatCode>
                <c:ptCount val="12"/>
                <c:pt idx="0">
                  <c:v>10.71385422722023</c:v>
                </c:pt>
                <c:pt idx="1">
                  <c:v>13.58533371993062</c:v>
                </c:pt>
                <c:pt idx="2">
                  <c:v>15.26001639819752</c:v>
                </c:pt>
                <c:pt idx="3">
                  <c:v>15.70023393433226</c:v>
                </c:pt>
                <c:pt idx="4">
                  <c:v>16.63943144449196</c:v>
                </c:pt>
                <c:pt idx="5">
                  <c:v>13.35528568426411</c:v>
                </c:pt>
                <c:pt idx="6">
                  <c:v>12.9798885728683</c:v>
                </c:pt>
                <c:pt idx="7">
                  <c:v>13.43742552418021</c:v>
                </c:pt>
                <c:pt idx="8">
                  <c:v>16.5053680970739</c:v>
                </c:pt>
                <c:pt idx="9">
                  <c:v>14.5008505961875</c:v>
                </c:pt>
                <c:pt idx="10">
                  <c:v>9.963758843121146</c:v>
                </c:pt>
                <c:pt idx="11">
                  <c:v>10.1997453691847</c:v>
                </c:pt>
              </c:numCache>
            </c:numRef>
          </c:yVal>
        </c:ser>
        <c:axId val="476285928"/>
        <c:axId val="476312216"/>
      </c:scatterChart>
      <c:valAx>
        <c:axId val="476285928"/>
        <c:scaling>
          <c:orientation val="minMax"/>
          <c:max val="2011.0"/>
          <c:min val="1966.0"/>
        </c:scaling>
        <c:axPos val="b"/>
        <c:numFmt formatCode="General" sourceLinked="1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800" kern="1200"/>
            </a:pPr>
            <a:endParaRPr lang="en-US"/>
          </a:p>
        </c:txPr>
        <c:crossAx val="476312216"/>
        <c:crosses val="autoZero"/>
        <c:crossBetween val="midCat"/>
        <c:majorUnit val="3.0"/>
        <c:minorUnit val="1.0"/>
      </c:valAx>
      <c:valAx>
        <c:axId val="476312216"/>
        <c:scaling>
          <c:orientation val="minMax"/>
        </c:scaling>
        <c:axPos val="l"/>
        <c:majorGridlines/>
        <c:numFmt formatCode="0.00" sourceLinked="1"/>
        <c:tickLblPos val="nextTo"/>
        <c:spPr>
          <a:ln>
            <a:solidFill>
              <a:srgbClr val="000000"/>
            </a:solidFill>
          </a:ln>
        </c:spPr>
        <c:crossAx val="476285928"/>
        <c:crossesAt val="1966.0"/>
        <c:crossBetween val="midCat"/>
      </c:valAx>
    </c:plotArea>
    <c:plotVisOnly val="1"/>
    <c:dispBlanksAs val="gap"/>
  </c:chart>
  <c:spPr>
    <a:ln>
      <a:solidFill>
        <a:srgbClr val="000000"/>
      </a:solidFill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2000" dirty="0"/>
              <a:t>Suicides rates, all persons</a:t>
            </a:r>
          </a:p>
        </c:rich>
      </c:tx>
      <c:layout>
        <c:manualLayout>
          <c:xMode val="edge"/>
          <c:yMode val="edge"/>
          <c:x val="0.362998687976468"/>
          <c:y val="0.0"/>
        </c:manualLayout>
      </c:layout>
    </c:title>
    <c:plotArea>
      <c:layout>
        <c:manualLayout>
          <c:layoutTarget val="inner"/>
          <c:xMode val="edge"/>
          <c:yMode val="edge"/>
          <c:x val="0.0861729649086609"/>
          <c:y val="0.0880446745200342"/>
          <c:w val="0.884749313568334"/>
          <c:h val="0.81742599914552"/>
        </c:manualLayout>
      </c:layout>
      <c:scatterChart>
        <c:scatterStyle val="lineMarker"/>
        <c:ser>
          <c:idx val="0"/>
          <c:order val="0"/>
          <c:tx>
            <c:v>All PersonsP2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trendline>
            <c:spPr>
              <a:ln w="22225"/>
            </c:spPr>
            <c:trendlineType val="linear"/>
            <c:dispRSqr val="1"/>
            <c:dispEq val="1"/>
            <c:trendlineLbl>
              <c:layout>
                <c:manualLayout>
                  <c:x val="-0.0130389787778553"/>
                  <c:y val="-0.070551638707988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en-US" sz="1400"/>
                      <a:t>y = 0.3289x 
R² = 0.94161</a:t>
                    </a:r>
                  </a:p>
                </c:rich>
              </c:tx>
              <c:numFmt formatCode="General" sourceLinked="0"/>
              <c:spPr>
                <a:solidFill>
                  <a:srgbClr val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c:spPr>
            </c:trendlineLbl>
          </c:trendline>
          <c:xVal>
            <c:numRef>
              <c:f>Data1!$O$7:$Y$7</c:f>
              <c:numCache>
                <c:formatCode>General</c:formatCode>
                <c:ptCount val="11"/>
                <c:pt idx="0">
                  <c:v>1978.0</c:v>
                </c:pt>
                <c:pt idx="1">
                  <c:v>1979.0</c:v>
                </c:pt>
                <c:pt idx="2">
                  <c:v>1980.0</c:v>
                </c:pt>
                <c:pt idx="3">
                  <c:v>1981.0</c:v>
                </c:pt>
                <c:pt idx="4">
                  <c:v>1982.0</c:v>
                </c:pt>
                <c:pt idx="5">
                  <c:v>1983.0</c:v>
                </c:pt>
                <c:pt idx="6">
                  <c:v>1984.0</c:v>
                </c:pt>
                <c:pt idx="7">
                  <c:v>1985.0</c:v>
                </c:pt>
                <c:pt idx="8">
                  <c:v>1986.0</c:v>
                </c:pt>
                <c:pt idx="9">
                  <c:v>1987.0</c:v>
                </c:pt>
                <c:pt idx="10">
                  <c:v>1988.0</c:v>
                </c:pt>
              </c:numCache>
            </c:numRef>
          </c:xVal>
          <c:yVal>
            <c:numRef>
              <c:f>Data1!$O$15:$Y$15</c:f>
              <c:numCache>
                <c:formatCode>0.00</c:formatCode>
                <c:ptCount val="11"/>
                <c:pt idx="0">
                  <c:v>6.564502641556635</c:v>
                </c:pt>
                <c:pt idx="1">
                  <c:v>7.212476492943333</c:v>
                </c:pt>
                <c:pt idx="2">
                  <c:v>7.699825187856142</c:v>
                </c:pt>
                <c:pt idx="3">
                  <c:v>8.25204341744369</c:v>
                </c:pt>
                <c:pt idx="4">
                  <c:v>8.180352255353357</c:v>
                </c:pt>
                <c:pt idx="5">
                  <c:v>9.118307444628147</c:v>
                </c:pt>
                <c:pt idx="6">
                  <c:v>8.76976553563765</c:v>
                </c:pt>
                <c:pt idx="7">
                  <c:v>9.480074435175112</c:v>
                </c:pt>
                <c:pt idx="8">
                  <c:v>9.662011956212285</c:v>
                </c:pt>
                <c:pt idx="9">
                  <c:v>9.599939368443676</c:v>
                </c:pt>
                <c:pt idx="10">
                  <c:v>10.10422073028995</c:v>
                </c:pt>
              </c:numCache>
            </c:numRef>
          </c:yVal>
        </c:ser>
        <c:ser>
          <c:idx val="1"/>
          <c:order val="1"/>
          <c:tx>
            <c:v>All PersonsP3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spPr>
              <a:ln w="22225"/>
            </c:spPr>
            <c:trendlineType val="linear"/>
            <c:dispRSqr val="1"/>
            <c:dispEq val="1"/>
            <c:trendlineLbl>
              <c:layout>
                <c:manualLayout>
                  <c:x val="-0.0132564585275052"/>
                  <c:y val="0.0935002387106919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en-US" sz="1400"/>
                      <a:t>y = -0.1365x
R² = 0.68282</a:t>
                    </a:r>
                  </a:p>
                </c:rich>
              </c:tx>
              <c:numFmt formatCode="General" sourceLinked="0"/>
              <c:spPr>
                <a:solidFill>
                  <a:schemeClr val="bg1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c:spPr>
            </c:trendlineLbl>
          </c:trendline>
          <c:xVal>
            <c:numRef>
              <c:f>Data1!$Y$7:$AI$7</c:f>
              <c:numCache>
                <c:formatCode>General</c:formatCode>
                <c:ptCount val="11"/>
                <c:pt idx="0">
                  <c:v>1988.0</c:v>
                </c:pt>
                <c:pt idx="1">
                  <c:v>1989.0</c:v>
                </c:pt>
                <c:pt idx="2">
                  <c:v>1990.0</c:v>
                </c:pt>
                <c:pt idx="3">
                  <c:v>1991.0</c:v>
                </c:pt>
                <c:pt idx="4">
                  <c:v>1992.0</c:v>
                </c:pt>
                <c:pt idx="5">
                  <c:v>1993.0</c:v>
                </c:pt>
                <c:pt idx="6">
                  <c:v>1994.0</c:v>
                </c:pt>
                <c:pt idx="7">
                  <c:v>1995.0</c:v>
                </c:pt>
                <c:pt idx="8">
                  <c:v>1996.0</c:v>
                </c:pt>
                <c:pt idx="9">
                  <c:v>1997.0</c:v>
                </c:pt>
                <c:pt idx="10">
                  <c:v>1998.0</c:v>
                </c:pt>
              </c:numCache>
            </c:numRef>
          </c:xVal>
          <c:yVal>
            <c:numRef>
              <c:f>Data1!$Y$15:$AI$15</c:f>
              <c:numCache>
                <c:formatCode>0.00</c:formatCode>
                <c:ptCount val="11"/>
                <c:pt idx="0">
                  <c:v>10.10422073028995</c:v>
                </c:pt>
                <c:pt idx="1">
                  <c:v>9.226628833820273</c:v>
                </c:pt>
                <c:pt idx="2">
                  <c:v>10.16563086967566</c:v>
                </c:pt>
                <c:pt idx="3">
                  <c:v>9.38745757270834</c:v>
                </c:pt>
                <c:pt idx="4">
                  <c:v>9.207452242394646</c:v>
                </c:pt>
                <c:pt idx="5">
                  <c:v>8.77524204500279</c:v>
                </c:pt>
                <c:pt idx="6">
                  <c:v>8.768087014298332</c:v>
                </c:pt>
                <c:pt idx="7">
                  <c:v>9.09068554583848</c:v>
                </c:pt>
                <c:pt idx="8">
                  <c:v>8.881693440172668</c:v>
                </c:pt>
                <c:pt idx="9">
                  <c:v>8.571922104499217</c:v>
                </c:pt>
                <c:pt idx="10">
                  <c:v>8.601020977609531</c:v>
                </c:pt>
              </c:numCache>
            </c:numRef>
          </c:yVal>
        </c:ser>
        <c:ser>
          <c:idx val="3"/>
          <c:order val="2"/>
          <c:tx>
            <c:v>All PersonsP4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spPr>
              <a:ln w="22225"/>
            </c:spPr>
            <c:trendlineType val="linear"/>
            <c:dispRSqr val="1"/>
            <c:dispEq val="1"/>
            <c:trendlineLbl>
              <c:layout>
                <c:manualLayout>
                  <c:x val="-0.0274981133958591"/>
                  <c:y val="-0.0532278594943887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en-US" sz="1400"/>
                      <a:t>y = 0.5767x 
R² = 0.69229</a:t>
                    </a:r>
                  </a:p>
                </c:rich>
              </c:tx>
              <c:numFmt formatCode="General" sourceLinked="0"/>
              <c:spPr>
                <a:solidFill>
                  <a:schemeClr val="bg1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c:spPr>
            </c:trendlineLbl>
          </c:trendline>
          <c:xVal>
            <c:numRef>
              <c:f>Data1!$AI$7:$AV$7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xVal>
          <c:yVal>
            <c:numRef>
              <c:f>Data1!$AI$15:$AV$15</c:f>
              <c:numCache>
                <c:formatCode>0.00</c:formatCode>
                <c:ptCount val="14"/>
                <c:pt idx="0">
                  <c:v>8.601020977609531</c:v>
                </c:pt>
                <c:pt idx="1">
                  <c:v>8.789925237203455</c:v>
                </c:pt>
                <c:pt idx="2">
                  <c:v>9.701726360177508</c:v>
                </c:pt>
                <c:pt idx="3">
                  <c:v>9.839205401603962</c:v>
                </c:pt>
                <c:pt idx="4">
                  <c:v>10.37718016690546</c:v>
                </c:pt>
                <c:pt idx="5">
                  <c:v>9.5321376493729</c:v>
                </c:pt>
                <c:pt idx="6">
                  <c:v>9.259978651459221</c:v>
                </c:pt>
                <c:pt idx="7">
                  <c:v>9.7819944474457</c:v>
                </c:pt>
                <c:pt idx="8">
                  <c:v>12.5323535625349</c:v>
                </c:pt>
                <c:pt idx="9">
                  <c:v>14.27243863511825</c:v>
                </c:pt>
                <c:pt idx="10">
                  <c:v>15.45084927491187</c:v>
                </c:pt>
                <c:pt idx="11">
                  <c:v>14.72602009368236</c:v>
                </c:pt>
                <c:pt idx="12">
                  <c:v>15.9387217536758</c:v>
                </c:pt>
                <c:pt idx="13">
                  <c:v>15.96223912009401</c:v>
                </c:pt>
              </c:numCache>
            </c:numRef>
          </c:yVal>
        </c:ser>
        <c:ser>
          <c:idx val="4"/>
          <c:order val="3"/>
          <c:tx>
            <c:v>All PersonsP1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Data1!$D$7:$O$7</c:f>
              <c:numCache>
                <c:formatCode>General</c:formatCode>
                <c:ptCount val="12"/>
                <c:pt idx="0">
                  <c:v>1967.0</c:v>
                </c:pt>
                <c:pt idx="1">
                  <c:v>1968.0</c:v>
                </c:pt>
                <c:pt idx="2">
                  <c:v>1969.0</c:v>
                </c:pt>
                <c:pt idx="3">
                  <c:v>1970.0</c:v>
                </c:pt>
                <c:pt idx="4">
                  <c:v>1971.0</c:v>
                </c:pt>
                <c:pt idx="5">
                  <c:v>1972.0</c:v>
                </c:pt>
                <c:pt idx="6">
                  <c:v>1973.0</c:v>
                </c:pt>
                <c:pt idx="7">
                  <c:v>1974.0</c:v>
                </c:pt>
                <c:pt idx="8">
                  <c:v>1975.0</c:v>
                </c:pt>
                <c:pt idx="9">
                  <c:v>1976.0</c:v>
                </c:pt>
                <c:pt idx="10">
                  <c:v>1977.0</c:v>
                </c:pt>
                <c:pt idx="11">
                  <c:v>1978.0</c:v>
                </c:pt>
              </c:numCache>
            </c:numRef>
          </c:xVal>
          <c:yVal>
            <c:numRef>
              <c:f>Data1!$D$15:$O$15</c:f>
              <c:numCache>
                <c:formatCode>0.00</c:formatCode>
                <c:ptCount val="12"/>
                <c:pt idx="0">
                  <c:v>5.628651400052533</c:v>
                </c:pt>
                <c:pt idx="1">
                  <c:v>6.503651437820796</c:v>
                </c:pt>
                <c:pt idx="2">
                  <c:v>6.902239359105237</c:v>
                </c:pt>
                <c:pt idx="3">
                  <c:v>6.307991456994404</c:v>
                </c:pt>
                <c:pt idx="4">
                  <c:v>5.35935458787667</c:v>
                </c:pt>
                <c:pt idx="5">
                  <c:v>4.562601152236488</c:v>
                </c:pt>
                <c:pt idx="6">
                  <c:v>5.122798349806109</c:v>
                </c:pt>
                <c:pt idx="7">
                  <c:v>5.398123236916901</c:v>
                </c:pt>
                <c:pt idx="8">
                  <c:v>6.091102992908715</c:v>
                </c:pt>
                <c:pt idx="9">
                  <c:v>5.99086979158467</c:v>
                </c:pt>
                <c:pt idx="10">
                  <c:v>6.27960607521004</c:v>
                </c:pt>
                <c:pt idx="11">
                  <c:v>6.564502641556635</c:v>
                </c:pt>
              </c:numCache>
            </c:numRef>
          </c:yVal>
        </c:ser>
        <c:axId val="521661448"/>
        <c:axId val="521665400"/>
      </c:scatterChart>
      <c:valAx>
        <c:axId val="521661448"/>
        <c:scaling>
          <c:orientation val="minMax"/>
          <c:max val="2011.0"/>
          <c:min val="1966.0"/>
        </c:scaling>
        <c:axPos val="b"/>
        <c:numFmt formatCode="General" sourceLinked="1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521665400"/>
        <c:crosses val="autoZero"/>
        <c:crossBetween val="midCat"/>
        <c:majorUnit val="3.0"/>
        <c:minorUnit val="1.0"/>
      </c:valAx>
      <c:valAx>
        <c:axId val="521665400"/>
        <c:scaling>
          <c:orientation val="minMax"/>
        </c:scaling>
        <c:axPos val="l"/>
        <c:majorGridlines/>
        <c:numFmt formatCode="0.00" sourceLinked="1"/>
        <c:min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521661448"/>
        <c:crossesAt val="1966.0"/>
        <c:crossBetween val="midCat"/>
      </c:valAx>
    </c:plotArea>
    <c:plotVisOnly val="1"/>
    <c:dispBlanksAs val="gap"/>
  </c:chart>
  <c:spPr>
    <a:ln>
      <a:solidFill>
        <a:srgbClr val="000000"/>
      </a:solidFill>
    </a:ln>
  </c:spPr>
  <c:txPr>
    <a:bodyPr/>
    <a:lstStyle/>
    <a:p>
      <a:pPr>
        <a:defRPr sz="14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16794562508928"/>
          <c:y val="0.0559814011889677"/>
          <c:w val="0.869743391607282"/>
          <c:h val="0.749019489531165"/>
        </c:manualLayout>
      </c:layout>
      <c:lineChart>
        <c:grouping val="standard"/>
        <c:ser>
          <c:idx val="0"/>
          <c:order val="0"/>
          <c:tx>
            <c:v>Male rate</c:v>
          </c:tx>
          <c:spPr>
            <a:ln w="31750">
              <a:solidFill>
                <a:srgbClr val="3366FF"/>
              </a:solidFill>
            </a:ln>
          </c:spPr>
          <c:marker>
            <c:symbol val="none"/>
          </c:marker>
          <c:trendline>
            <c:trendlineType val="linear"/>
            <c:dispRSqr val="1"/>
            <c:dispEq val="1"/>
            <c:trendlineLbl>
              <c:layout>
                <c:manualLayout>
                  <c:x val="0.0487977790520412"/>
                  <c:y val="0.148112147389343"/>
                </c:manualLayout>
              </c:layout>
              <c:numFmt formatCode="General" sourceLinked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aseline="0"/>
                  </a:pPr>
                  <a:endParaRPr lang="en-US"/>
                </a:p>
              </c:txPr>
            </c:trendlineLbl>
          </c:trendline>
          <c:cat>
            <c:numRef>
              <c:f>Data1!$AH$7:$AW$7</c:f>
              <c:numCache>
                <c:formatCode>General</c:formatCode>
                <c:ptCount val="16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  <c:pt idx="15">
                  <c:v>2012.0</c:v>
                </c:pt>
              </c:numCache>
            </c:numRef>
          </c:cat>
          <c:val>
            <c:numRef>
              <c:f>Data1!$AH$32:$AW$32</c:f>
              <c:numCache>
                <c:formatCode>0.00</c:formatCode>
                <c:ptCount val="16"/>
                <c:pt idx="0">
                  <c:v>13.40898109156059</c:v>
                </c:pt>
                <c:pt idx="1">
                  <c:v>13.61515206122792</c:v>
                </c:pt>
                <c:pt idx="2">
                  <c:v>14.0571326521807</c:v>
                </c:pt>
                <c:pt idx="3">
                  <c:v>15.2803595510105</c:v>
                </c:pt>
                <c:pt idx="4">
                  <c:v>16.06458839469977</c:v>
                </c:pt>
                <c:pt idx="5">
                  <c:v>16.65636708097631</c:v>
                </c:pt>
                <c:pt idx="6">
                  <c:v>15.53046017300048</c:v>
                </c:pt>
                <c:pt idx="7">
                  <c:v>14.37757840604371</c:v>
                </c:pt>
                <c:pt idx="8">
                  <c:v>15.26044148418311</c:v>
                </c:pt>
                <c:pt idx="9">
                  <c:v>19.64414411524577</c:v>
                </c:pt>
                <c:pt idx="10">
                  <c:v>22.22720672244242</c:v>
                </c:pt>
                <c:pt idx="11">
                  <c:v>23.97784589107277</c:v>
                </c:pt>
                <c:pt idx="12">
                  <c:v>22.88883782557383</c:v>
                </c:pt>
                <c:pt idx="13">
                  <c:v>25.16737183840611</c:v>
                </c:pt>
                <c:pt idx="14">
                  <c:v>24.93748158125732</c:v>
                </c:pt>
                <c:pt idx="15">
                  <c:v>25.23676456617163</c:v>
                </c:pt>
              </c:numCache>
            </c:numRef>
          </c:val>
        </c:ser>
        <c:ser>
          <c:idx val="1"/>
          <c:order val="1"/>
          <c:tx>
            <c:v>Female rate</c:v>
          </c:tx>
          <c:spPr>
            <a:ln w="31750">
              <a:solidFill>
                <a:srgbClr val="FF00FF"/>
              </a:solidFill>
            </a:ln>
          </c:spPr>
          <c:marker>
            <c:symbol val="none"/>
          </c:marker>
          <c:trendline>
            <c:trendlineType val="linear"/>
            <c:dispRSqr val="1"/>
            <c:dispEq val="1"/>
            <c:trendlineLbl>
              <c:layout>
                <c:manualLayout>
                  <c:x val="0.030774115047342"/>
                  <c:y val="0.10048390795810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cat>
            <c:numRef>
              <c:f>Data1!$AH$7:$AW$7</c:f>
              <c:numCache>
                <c:formatCode>General</c:formatCode>
                <c:ptCount val="16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  <c:pt idx="15">
                  <c:v>2012.0</c:v>
                </c:pt>
              </c:numCache>
            </c:numRef>
          </c:cat>
          <c:val>
            <c:numRef>
              <c:f>Data1!$AH$43:$AW$43</c:f>
              <c:numCache>
                <c:formatCode>0.00</c:formatCode>
                <c:ptCount val="16"/>
                <c:pt idx="0">
                  <c:v>3.921089123584863</c:v>
                </c:pt>
                <c:pt idx="1">
                  <c:v>3.73956694299111</c:v>
                </c:pt>
                <c:pt idx="2">
                  <c:v>3.65008124171208</c:v>
                </c:pt>
                <c:pt idx="3">
                  <c:v>4.220703726013315</c:v>
                </c:pt>
                <c:pt idx="4">
                  <c:v>3.787147026503216</c:v>
                </c:pt>
                <c:pt idx="5">
                  <c:v>4.31614406762777</c:v>
                </c:pt>
                <c:pt idx="6">
                  <c:v>3.803272169810278</c:v>
                </c:pt>
                <c:pt idx="7">
                  <c:v>4.365212216911215</c:v>
                </c:pt>
                <c:pt idx="8">
                  <c:v>4.53245260255086</c:v>
                </c:pt>
                <c:pt idx="9">
                  <c:v>5.707946386312263</c:v>
                </c:pt>
                <c:pt idx="10">
                  <c:v>6.633322146551854</c:v>
                </c:pt>
                <c:pt idx="11">
                  <c:v>7.250715322033845</c:v>
                </c:pt>
                <c:pt idx="12">
                  <c:v>6.862911266309213</c:v>
                </c:pt>
                <c:pt idx="13">
                  <c:v>7.03292775287012</c:v>
                </c:pt>
                <c:pt idx="14">
                  <c:v>7.308192654897626</c:v>
                </c:pt>
                <c:pt idx="15">
                  <c:v>7.5810101980209</c:v>
                </c:pt>
              </c:numCache>
            </c:numRef>
          </c:val>
        </c:ser>
        <c:marker val="1"/>
        <c:axId val="521791560"/>
        <c:axId val="521794760"/>
      </c:lineChart>
      <c:catAx>
        <c:axId val="5217915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21794760"/>
        <c:crosses val="autoZero"/>
        <c:auto val="1"/>
        <c:lblAlgn val="ctr"/>
        <c:lblOffset val="100"/>
      </c:catAx>
      <c:valAx>
        <c:axId val="521794760"/>
        <c:scaling>
          <c:orientation val="minMax"/>
          <c:min val="2.0"/>
        </c:scaling>
        <c:axPos val="l"/>
        <c:majorGridlines/>
        <c:numFmt formatCode="0.00" sourceLinked="1"/>
        <c:tickLblPos val="nextTo"/>
        <c:spPr>
          <a:ln w="63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521791560"/>
        <c:crosses val="autoZero"/>
        <c:crossBetween val="between"/>
      </c:valAx>
      <c:spPr>
        <a:gradFill flip="none" rotWithShape="1">
          <a:gsLst>
            <a:gs pos="0">
              <a:schemeClr val="bg1">
                <a:lumMod val="75000"/>
              </a:schemeClr>
            </a:gs>
            <a:gs pos="55000">
              <a:prstClr val="white"/>
            </a:gs>
          </a:gsLst>
          <a:lin ang="3120000" scaled="0"/>
          <a:tileRect/>
        </a:gradFill>
      </c:spPr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2400"/>
            </a:pPr>
            <a:r>
              <a:rPr lang="en-US" sz="2000" b="1" i="0" dirty="0"/>
              <a:t>All persons</a:t>
            </a:r>
            <a:r>
              <a:rPr lang="en-US" sz="2000" b="1" i="0" baseline="0" dirty="0"/>
              <a:t> suicide </a:t>
            </a:r>
            <a:r>
              <a:rPr lang="en-US" sz="2000" b="1" i="0" baseline="0" dirty="0" smtClean="0"/>
              <a:t>rate and impact of prevention strategy </a:t>
            </a:r>
            <a:endParaRPr lang="en-US" sz="2000" b="1" i="0" dirty="0"/>
          </a:p>
        </c:rich>
      </c:tx>
      <c:layout>
        <c:manualLayout>
          <c:xMode val="edge"/>
          <c:yMode val="edge"/>
          <c:x val="0.126504192124695"/>
          <c:y val="0.0306729204001488"/>
        </c:manualLayout>
      </c:layout>
    </c:title>
    <c:plotArea>
      <c:layout>
        <c:manualLayout>
          <c:layoutTarget val="inner"/>
          <c:xMode val="edge"/>
          <c:yMode val="edge"/>
          <c:x val="0.108696945455512"/>
          <c:y val="0.182255682258169"/>
          <c:w val="0.855325192152511"/>
          <c:h val="0.650098431140473"/>
        </c:manualLayout>
      </c:layout>
      <c:lineChart>
        <c:grouping val="standard"/>
        <c:ser>
          <c:idx val="3"/>
          <c:order val="3"/>
          <c:tx>
            <c:v>All persons</c:v>
          </c:tx>
          <c:spPr>
            <a:ln w="1905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Data1!$AH$7:$AV$7</c:f>
              <c:numCache>
                <c:formatCode>General</c:formatCode>
                <c:ptCount val="15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</c:numCache>
            </c:numRef>
          </c:cat>
          <c:val>
            <c:numRef>
              <c:f>Data1!$AH$15:$AV$15</c:f>
              <c:numCache>
                <c:formatCode>0.00</c:formatCode>
                <c:ptCount val="15"/>
                <c:pt idx="0">
                  <c:v>8.571922104499217</c:v>
                </c:pt>
                <c:pt idx="1">
                  <c:v>8.601020977609531</c:v>
                </c:pt>
                <c:pt idx="2">
                  <c:v>8.789925237203455</c:v>
                </c:pt>
                <c:pt idx="3">
                  <c:v>9.70172636017751</c:v>
                </c:pt>
                <c:pt idx="4">
                  <c:v>9.839205401603962</c:v>
                </c:pt>
                <c:pt idx="5">
                  <c:v>10.37718016690546</c:v>
                </c:pt>
                <c:pt idx="6">
                  <c:v>9.5321376493729</c:v>
                </c:pt>
                <c:pt idx="7">
                  <c:v>9.259978651459221</c:v>
                </c:pt>
                <c:pt idx="8">
                  <c:v>9.7819944474457</c:v>
                </c:pt>
                <c:pt idx="9">
                  <c:v>12.5323535625349</c:v>
                </c:pt>
                <c:pt idx="10">
                  <c:v>14.27243863511825</c:v>
                </c:pt>
                <c:pt idx="11">
                  <c:v>15.45084927491187</c:v>
                </c:pt>
                <c:pt idx="12">
                  <c:v>14.72602009368236</c:v>
                </c:pt>
                <c:pt idx="13">
                  <c:v>15.9387217536758</c:v>
                </c:pt>
                <c:pt idx="14">
                  <c:v>15.96223912009401</c:v>
                </c:pt>
              </c:numCache>
            </c:numRef>
          </c:val>
        </c:ser>
        <c:ser>
          <c:idx val="4"/>
          <c:order val="4"/>
          <c:marker>
            <c:symbol val="none"/>
          </c:marker>
          <c:cat>
            <c:numRef>
              <c:f>Data1!$AH$7:$AV$7</c:f>
              <c:numCache>
                <c:formatCode>General</c:formatCode>
                <c:ptCount val="15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</c:numCache>
            </c:numRef>
          </c:cat>
          <c:val>
            <c:numRef>
              <c:f>Data1!$AQ$17:$AV$17</c:f>
              <c:numCache>
                <c:formatCode>General</c:formatCode>
                <c:ptCount val="6"/>
                <c:pt idx="0" formatCode="0.00">
                  <c:v>12.53</c:v>
                </c:pt>
                <c:pt idx="5">
                  <c:v>10.71</c:v>
                </c:pt>
              </c:numCache>
            </c:numRef>
          </c:val>
        </c:ser>
        <c:ser>
          <c:idx val="5"/>
          <c:order val="5"/>
          <c:marker>
            <c:symbol val="none"/>
          </c:marker>
          <c:cat>
            <c:numRef>
              <c:f>Data1!$AH$7:$AV$7</c:f>
              <c:numCache>
                <c:formatCode>General</c:formatCode>
                <c:ptCount val="15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</c:numCache>
            </c:numRef>
          </c:cat>
          <c:val>
            <c:numRef>
              <c:f>PreventionChart!$G$8</c:f>
              <c:numCache>
                <c:formatCode>General</c:formatCode>
                <c:ptCount val="1"/>
                <c:pt idx="0">
                  <c:v>10.71</c:v>
                </c:pt>
              </c:numCache>
            </c:numRef>
          </c:val>
        </c:ser>
        <c:ser>
          <c:idx val="0"/>
          <c:order val="0"/>
          <c:tx>
            <c:v>All persons</c:v>
          </c:tx>
          <c:spPr>
            <a:ln w="31750">
              <a:solidFill>
                <a:srgbClr val="800080"/>
              </a:solidFill>
            </a:ln>
          </c:spPr>
          <c:marker>
            <c:symbol val="none"/>
          </c:marker>
          <c:dPt>
            <c:idx val="9"/>
            <c:marker>
              <c:symbol val="circle"/>
              <c:size val="6"/>
              <c:spPr>
                <a:solidFill>
                  <a:schemeClr val="accent5"/>
                </a:solidFill>
              </c:spPr>
            </c:marker>
          </c:dPt>
          <c:cat>
            <c:numRef>
              <c:f>Data1!$AH$7:$AV$7</c:f>
              <c:numCache>
                <c:formatCode>General</c:formatCode>
                <c:ptCount val="15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</c:numCache>
            </c:numRef>
          </c:cat>
          <c:val>
            <c:numRef>
              <c:f>Data1!$AH$15:$AV$15</c:f>
              <c:numCache>
                <c:formatCode>0.00</c:formatCode>
                <c:ptCount val="15"/>
                <c:pt idx="0">
                  <c:v>8.571922104499217</c:v>
                </c:pt>
                <c:pt idx="1">
                  <c:v>8.601020977609531</c:v>
                </c:pt>
                <c:pt idx="2">
                  <c:v>8.789925237203455</c:v>
                </c:pt>
                <c:pt idx="3">
                  <c:v>9.70172636017751</c:v>
                </c:pt>
                <c:pt idx="4">
                  <c:v>9.839205401603962</c:v>
                </c:pt>
                <c:pt idx="5">
                  <c:v>10.37718016690546</c:v>
                </c:pt>
                <c:pt idx="6">
                  <c:v>9.5321376493729</c:v>
                </c:pt>
                <c:pt idx="7">
                  <c:v>9.259978651459221</c:v>
                </c:pt>
                <c:pt idx="8">
                  <c:v>9.7819944474457</c:v>
                </c:pt>
                <c:pt idx="9">
                  <c:v>12.5323535625349</c:v>
                </c:pt>
                <c:pt idx="10">
                  <c:v>14.27243863511825</c:v>
                </c:pt>
                <c:pt idx="11">
                  <c:v>15.45084927491187</c:v>
                </c:pt>
                <c:pt idx="12">
                  <c:v>14.72602009368236</c:v>
                </c:pt>
                <c:pt idx="13">
                  <c:v>15.9387217536758</c:v>
                </c:pt>
                <c:pt idx="14">
                  <c:v>15.96223912009401</c:v>
                </c:pt>
              </c:numCache>
            </c:numRef>
          </c:val>
        </c:ser>
        <c:ser>
          <c:idx val="1"/>
          <c:order val="1"/>
          <c:marker>
            <c:symbol val="none"/>
          </c:marker>
          <c:cat>
            <c:numRef>
              <c:f>Data1!$AH$7:$AV$7</c:f>
              <c:numCache>
                <c:formatCode>General</c:formatCode>
                <c:ptCount val="15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</c:numCache>
            </c:numRef>
          </c:cat>
          <c:val>
            <c:numRef>
              <c:f>Data1!$AQ$17:$AV$17</c:f>
              <c:numCache>
                <c:formatCode>General</c:formatCode>
                <c:ptCount val="6"/>
                <c:pt idx="0" formatCode="0.00">
                  <c:v>12.53</c:v>
                </c:pt>
                <c:pt idx="5">
                  <c:v>10.71</c:v>
                </c:pt>
              </c:numCache>
            </c:numRef>
          </c:val>
        </c:ser>
        <c:ser>
          <c:idx val="2"/>
          <c:order val="2"/>
          <c:marker>
            <c:symbol val="none"/>
          </c:marker>
          <c:cat>
            <c:numRef>
              <c:f>Data1!$AH$7:$AV$7</c:f>
              <c:numCache>
                <c:formatCode>General</c:formatCode>
                <c:ptCount val="15"/>
                <c:pt idx="0">
                  <c:v>1997.0</c:v>
                </c:pt>
                <c:pt idx="1">
                  <c:v>1998.0</c:v>
                </c:pt>
                <c:pt idx="2">
                  <c:v>1999.0</c:v>
                </c:pt>
                <c:pt idx="3">
                  <c:v>2000.0</c:v>
                </c:pt>
                <c:pt idx="4">
                  <c:v>2001.0</c:v>
                </c:pt>
                <c:pt idx="5">
                  <c:v>2002.0</c:v>
                </c:pt>
                <c:pt idx="6">
                  <c:v>2003.0</c:v>
                </c:pt>
                <c:pt idx="7">
                  <c:v>2004.0</c:v>
                </c:pt>
                <c:pt idx="8">
                  <c:v>2005.0</c:v>
                </c:pt>
                <c:pt idx="9">
                  <c:v>2006.0</c:v>
                </c:pt>
                <c:pt idx="10">
                  <c:v>2007.0</c:v>
                </c:pt>
                <c:pt idx="11">
                  <c:v>2008.0</c:v>
                </c:pt>
                <c:pt idx="12">
                  <c:v>2009.0</c:v>
                </c:pt>
                <c:pt idx="13">
                  <c:v>2010.0</c:v>
                </c:pt>
                <c:pt idx="14">
                  <c:v>2011.0</c:v>
                </c:pt>
              </c:numCache>
            </c:numRef>
          </c:cat>
          <c:val>
            <c:numRef>
              <c:f>PreventionChart!$G$8</c:f>
              <c:numCache>
                <c:formatCode>General</c:formatCode>
                <c:ptCount val="1"/>
                <c:pt idx="0">
                  <c:v>10.71</c:v>
                </c:pt>
              </c:numCache>
            </c:numRef>
          </c:val>
        </c:ser>
        <c:marker val="1"/>
        <c:axId val="521818920"/>
        <c:axId val="521822264"/>
      </c:lineChart>
      <c:catAx>
        <c:axId val="5218189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21822264"/>
        <c:crosses val="autoZero"/>
        <c:auto val="1"/>
        <c:lblAlgn val="ctr"/>
        <c:lblOffset val="100"/>
      </c:catAx>
      <c:valAx>
        <c:axId val="521822264"/>
        <c:scaling>
          <c:orientation val="minMax"/>
          <c:min val="8.0"/>
        </c:scaling>
        <c:axPos val="l"/>
        <c:majorGridlines/>
        <c:numFmt formatCode="0.00" sourceLinked="1"/>
        <c:tickLblPos val="nextTo"/>
        <c:spPr>
          <a:ln w="6350"/>
        </c:spPr>
        <c:txPr>
          <a:bodyPr/>
          <a:lstStyle/>
          <a:p>
            <a:pPr>
              <a:defRPr sz="1200"/>
            </a:pPr>
            <a:endParaRPr lang="en-US"/>
          </a:p>
        </c:txPr>
        <c:crossAx val="521818920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0755059212369696"/>
          <c:y val="0.0323279161877986"/>
          <c:w val="0.865538686749124"/>
          <c:h val="0.888814338497193"/>
        </c:manualLayout>
      </c:layout>
      <c:lineChart>
        <c:grouping val="standard"/>
        <c:ser>
          <c:idx val="0"/>
          <c:order val="0"/>
          <c:tx>
            <c:v>England</c:v>
          </c:tx>
          <c:spPr>
            <a:ln w="3492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Sheet1!$A$9:$A$21</c:f>
              <c:numCache>
                <c:formatCode>General</c:formatCode>
                <c:ptCount val="13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</c:numCache>
            </c:numRef>
          </c:cat>
          <c:val>
            <c:numRef>
              <c:f>Sheet1!$I$9:$I$21</c:f>
              <c:numCache>
                <c:formatCode>0.0</c:formatCode>
                <c:ptCount val="13"/>
                <c:pt idx="0">
                  <c:v>100.0</c:v>
                </c:pt>
                <c:pt idx="1">
                  <c:v>96.5</c:v>
                </c:pt>
                <c:pt idx="2">
                  <c:v>91.4</c:v>
                </c:pt>
                <c:pt idx="3">
                  <c:v>88.4</c:v>
                </c:pt>
                <c:pt idx="4">
                  <c:v>84.8</c:v>
                </c:pt>
                <c:pt idx="5">
                  <c:v>83.8</c:v>
                </c:pt>
                <c:pt idx="6">
                  <c:v>83.3</c:v>
                </c:pt>
                <c:pt idx="7">
                  <c:v>81.3</c:v>
                </c:pt>
                <c:pt idx="8">
                  <c:v>77.8</c:v>
                </c:pt>
                <c:pt idx="9">
                  <c:v>75.3</c:v>
                </c:pt>
                <c:pt idx="10">
                  <c:v>79.8</c:v>
                </c:pt>
                <c:pt idx="11">
                  <c:v>81.3</c:v>
                </c:pt>
                <c:pt idx="12">
                  <c:v>76.3</c:v>
                </c:pt>
              </c:numCache>
            </c:numRef>
          </c:val>
        </c:ser>
        <c:ser>
          <c:idx val="3"/>
          <c:order val="1"/>
          <c:tx>
            <c:v>North East</c:v>
          </c:tx>
          <c:spPr>
            <a:ln w="34925">
              <a:solidFill>
                <a:srgbClr val="800000"/>
              </a:solidFill>
            </a:ln>
          </c:spPr>
          <c:marker>
            <c:symbol val="none"/>
          </c:marker>
          <c:cat>
            <c:numRef>
              <c:f>Sheet1!$A$9:$A$21</c:f>
              <c:numCache>
                <c:formatCode>General</c:formatCode>
                <c:ptCount val="13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</c:numCache>
            </c:numRef>
          </c:cat>
          <c:val>
            <c:numRef>
              <c:f>Sheet1!$F$9:$F$21</c:f>
              <c:numCache>
                <c:formatCode>0.0</c:formatCode>
                <c:ptCount val="13"/>
                <c:pt idx="0">
                  <c:v>100.0</c:v>
                </c:pt>
                <c:pt idx="1">
                  <c:v>99.67793880837348</c:v>
                </c:pt>
                <c:pt idx="2">
                  <c:v>104.1867954911433</c:v>
                </c:pt>
                <c:pt idx="3">
                  <c:v>100.3220611916264</c:v>
                </c:pt>
                <c:pt idx="4">
                  <c:v>99.03381642512077</c:v>
                </c:pt>
                <c:pt idx="5">
                  <c:v>98.71175523349426</c:v>
                </c:pt>
                <c:pt idx="6">
                  <c:v>101.7713365539452</c:v>
                </c:pt>
                <c:pt idx="7">
                  <c:v>99.03381642512078</c:v>
                </c:pt>
                <c:pt idx="8">
                  <c:v>91.62640901771326</c:v>
                </c:pt>
                <c:pt idx="9">
                  <c:v>83.89694041867955</c:v>
                </c:pt>
                <c:pt idx="10">
                  <c:v>84.21900161030596</c:v>
                </c:pt>
                <c:pt idx="11">
                  <c:v>86.95652173913043</c:v>
                </c:pt>
                <c:pt idx="12">
                  <c:v>86.79549114331722</c:v>
                </c:pt>
              </c:numCache>
            </c:numRef>
          </c:val>
        </c:ser>
        <c:ser>
          <c:idx val="4"/>
          <c:order val="2"/>
          <c:tx>
            <c:v>Scotland</c:v>
          </c:tx>
          <c:spPr>
            <a:ln w="34925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Sheet1!$A$9:$A$21</c:f>
              <c:numCache>
                <c:formatCode>General</c:formatCode>
                <c:ptCount val="13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</c:numCache>
            </c:numRef>
          </c:cat>
          <c:val>
            <c:numRef>
              <c:f>Sheet1!$G$9:$G$21</c:f>
              <c:numCache>
                <c:formatCode>0.0</c:formatCode>
                <c:ptCount val="13"/>
                <c:pt idx="0" formatCode="0">
                  <c:v>100.0</c:v>
                </c:pt>
                <c:pt idx="1">
                  <c:v>102.5</c:v>
                </c:pt>
                <c:pt idx="2">
                  <c:v>103.8</c:v>
                </c:pt>
                <c:pt idx="3">
                  <c:v>103.9</c:v>
                </c:pt>
                <c:pt idx="4">
                  <c:v>104.9</c:v>
                </c:pt>
                <c:pt idx="5">
                  <c:v>99.3</c:v>
                </c:pt>
                <c:pt idx="6">
                  <c:v>96.7</c:v>
                </c:pt>
                <c:pt idx="7">
                  <c:v>89.4</c:v>
                </c:pt>
                <c:pt idx="8">
                  <c:v>89.8</c:v>
                </c:pt>
                <c:pt idx="9">
                  <c:v>90.2</c:v>
                </c:pt>
                <c:pt idx="10">
                  <c:v>94.1</c:v>
                </c:pt>
                <c:pt idx="11">
                  <c:v>91.6</c:v>
                </c:pt>
                <c:pt idx="12">
                  <c:v>89.0</c:v>
                </c:pt>
              </c:numCache>
            </c:numRef>
          </c:val>
        </c:ser>
        <c:ser>
          <c:idx val="1"/>
          <c:order val="3"/>
          <c:tx>
            <c:v>R of Ireland</c:v>
          </c:tx>
          <c:spPr>
            <a:ln>
              <a:solidFill>
                <a:srgbClr val="1C934E"/>
              </a:solidFill>
            </a:ln>
          </c:spPr>
          <c:marker>
            <c:symbol val="none"/>
          </c:marker>
          <c:val>
            <c:numRef>
              <c:f>Sheet1!$H$9:$H$21</c:f>
              <c:numCache>
                <c:formatCode>0.0</c:formatCode>
                <c:ptCount val="13"/>
                <c:pt idx="0" formatCode="0">
                  <c:v>100.1851851851852</c:v>
                </c:pt>
                <c:pt idx="1">
                  <c:v>90.74074074074073</c:v>
                </c:pt>
                <c:pt idx="2">
                  <c:v>90.74074074074074</c:v>
                </c:pt>
                <c:pt idx="3">
                  <c:v>86.48148148148148</c:v>
                </c:pt>
                <c:pt idx="4">
                  <c:v>89.25925925925926</c:v>
                </c:pt>
                <c:pt idx="5">
                  <c:v>90.18518518518518</c:v>
                </c:pt>
                <c:pt idx="6">
                  <c:v>90.92592592592593</c:v>
                </c:pt>
                <c:pt idx="7">
                  <c:v>92.59259259259247</c:v>
                </c:pt>
                <c:pt idx="8">
                  <c:v>90.55555555555544</c:v>
                </c:pt>
                <c:pt idx="9">
                  <c:v>91.11111111111111</c:v>
                </c:pt>
                <c:pt idx="10">
                  <c:v>95.0</c:v>
                </c:pt>
                <c:pt idx="11">
                  <c:v>110.925925925926</c:v>
                </c:pt>
                <c:pt idx="12">
                  <c:v>120.5555555555556</c:v>
                </c:pt>
              </c:numCache>
            </c:numRef>
          </c:val>
        </c:ser>
        <c:ser>
          <c:idx val="2"/>
          <c:order val="4"/>
          <c:tx>
            <c:v>N Ireland</c:v>
          </c:tx>
          <c:spPr>
            <a:ln>
              <a:solidFill>
                <a:srgbClr val="FF8000"/>
              </a:solidFill>
            </a:ln>
          </c:spPr>
          <c:marker>
            <c:symbol val="none"/>
          </c:marker>
          <c:cat>
            <c:numRef>
              <c:f>Sheet1!$A$9:$A$21</c:f>
              <c:numCache>
                <c:formatCode>General</c:formatCode>
                <c:ptCount val="13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</c:numCache>
            </c:numRef>
          </c:cat>
          <c:val>
            <c:numRef>
              <c:f>Sheet1!$C$9:$C$21</c:f>
              <c:numCache>
                <c:formatCode>0.0</c:formatCode>
                <c:ptCount val="13"/>
                <c:pt idx="0">
                  <c:v>100.0</c:v>
                </c:pt>
                <c:pt idx="1">
                  <c:v>103.2305433186491</c:v>
                </c:pt>
                <c:pt idx="2">
                  <c:v>112.1879588839941</c:v>
                </c:pt>
                <c:pt idx="3">
                  <c:v>117.9148311306902</c:v>
                </c:pt>
                <c:pt idx="4">
                  <c:v>122.3201174743025</c:v>
                </c:pt>
                <c:pt idx="5">
                  <c:v>114.0234948604993</c:v>
                </c:pt>
                <c:pt idx="6">
                  <c:v>105.5800293685756</c:v>
                </c:pt>
                <c:pt idx="7">
                  <c:v>112.0411160058737</c:v>
                </c:pt>
                <c:pt idx="8">
                  <c:v>144.1997063142438</c:v>
                </c:pt>
                <c:pt idx="9">
                  <c:v>163.215859030837</c:v>
                </c:pt>
                <c:pt idx="10">
                  <c:v>176.064610866373</c:v>
                </c:pt>
                <c:pt idx="11">
                  <c:v>168.0616740088106</c:v>
                </c:pt>
                <c:pt idx="12">
                  <c:v>184.8017621145375</c:v>
                </c:pt>
              </c:numCache>
            </c:numRef>
          </c:val>
        </c:ser>
        <c:marker val="1"/>
        <c:axId val="521979928"/>
        <c:axId val="521983352"/>
      </c:lineChart>
      <c:catAx>
        <c:axId val="5219799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21983352"/>
        <c:crosses val="autoZero"/>
        <c:auto val="1"/>
        <c:lblAlgn val="ctr"/>
        <c:lblOffset val="100"/>
      </c:catAx>
      <c:valAx>
        <c:axId val="521983352"/>
        <c:scaling>
          <c:orientation val="minMax"/>
          <c:min val="60.0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21979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4263927619409"/>
          <c:y val="0.226782611759597"/>
          <c:w val="0.138524893401809"/>
          <c:h val="0.265326658448844"/>
        </c:manualLayout>
      </c:layout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9"/>
  <c:chart>
    <c:plotArea>
      <c:layout>
        <c:manualLayout>
          <c:layoutTarget val="inner"/>
          <c:xMode val="edge"/>
          <c:yMode val="edge"/>
          <c:x val="0.0733681102362205"/>
          <c:y val="0.0601851851851852"/>
          <c:w val="0.826631889763779"/>
          <c:h val="0.87962962962963"/>
        </c:manualLayout>
      </c:layout>
      <c:barChart>
        <c:barDir val="col"/>
        <c:grouping val="clustered"/>
        <c:ser>
          <c:idx val="0"/>
          <c:order val="0"/>
          <c:tx>
            <c:v>1983-1997</c:v>
          </c:tx>
          <c:cat>
            <c:strRef>
              <c:f>Excess!$J$29:$J$35</c:f>
              <c:strCache>
                <c:ptCount val="7"/>
                <c:pt idx="0">
                  <c:v>15-24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Excess!$K$29:$K$35</c:f>
              <c:numCache>
                <c:formatCode>General</c:formatCode>
                <c:ptCount val="7"/>
                <c:pt idx="0">
                  <c:v>16.0</c:v>
                </c:pt>
                <c:pt idx="1">
                  <c:v>17.0</c:v>
                </c:pt>
                <c:pt idx="2">
                  <c:v>12.2</c:v>
                </c:pt>
                <c:pt idx="3">
                  <c:v>10.1</c:v>
                </c:pt>
                <c:pt idx="4">
                  <c:v>8.9</c:v>
                </c:pt>
                <c:pt idx="5">
                  <c:v>5.4</c:v>
                </c:pt>
                <c:pt idx="6">
                  <c:v>3.3</c:v>
                </c:pt>
              </c:numCache>
            </c:numRef>
          </c:val>
        </c:ser>
        <c:ser>
          <c:idx val="1"/>
          <c:order val="1"/>
          <c:tx>
            <c:v>1998-2012</c:v>
          </c:tx>
          <c:cat>
            <c:strRef>
              <c:f>Excess!$J$29:$J$35</c:f>
              <c:strCache>
                <c:ptCount val="7"/>
                <c:pt idx="0">
                  <c:v>15-24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Excess!$L$29:$L$35</c:f>
              <c:numCache>
                <c:formatCode>General</c:formatCode>
                <c:ptCount val="7"/>
                <c:pt idx="0">
                  <c:v>15.3</c:v>
                </c:pt>
                <c:pt idx="1">
                  <c:v>18.8</c:v>
                </c:pt>
                <c:pt idx="2">
                  <c:v>16.5</c:v>
                </c:pt>
                <c:pt idx="3">
                  <c:v>13.3</c:v>
                </c:pt>
                <c:pt idx="4">
                  <c:v>6.8</c:v>
                </c:pt>
                <c:pt idx="5">
                  <c:v>3.7</c:v>
                </c:pt>
                <c:pt idx="6">
                  <c:v>2.2</c:v>
                </c:pt>
              </c:numCache>
            </c:numRef>
          </c:val>
        </c:ser>
        <c:ser>
          <c:idx val="2"/>
          <c:order val="2"/>
          <c:tx>
            <c:v>Excess of 2nd over 1st period</c:v>
          </c:tx>
          <c:spPr>
            <a:solidFill>
              <a:srgbClr val="FF6600"/>
            </a:solidFill>
          </c:spPr>
          <c:cat>
            <c:strRef>
              <c:f>Excess!$J$29:$J$35</c:f>
              <c:strCache>
                <c:ptCount val="7"/>
                <c:pt idx="0">
                  <c:v>15-24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Excess!$M$29:$M$35</c:f>
              <c:numCache>
                <c:formatCode>General</c:formatCode>
                <c:ptCount val="7"/>
                <c:pt idx="0">
                  <c:v>13.6</c:v>
                </c:pt>
                <c:pt idx="1">
                  <c:v>23.0</c:v>
                </c:pt>
                <c:pt idx="2">
                  <c:v>27.1</c:v>
                </c:pt>
                <c:pt idx="3">
                  <c:v>21.1</c:v>
                </c:pt>
                <c:pt idx="4">
                  <c:v>1.7</c:v>
                </c:pt>
                <c:pt idx="5">
                  <c:v>-0.4</c:v>
                </c:pt>
                <c:pt idx="6">
                  <c:v>-0.5</c:v>
                </c:pt>
              </c:numCache>
            </c:numRef>
          </c:val>
        </c:ser>
        <c:axId val="522124216"/>
        <c:axId val="522127352"/>
      </c:barChart>
      <c:catAx>
        <c:axId val="522124216"/>
        <c:scaling>
          <c:orientation val="minMax"/>
        </c:scaling>
        <c:axPos val="b"/>
        <c:tickLblPos val="nextTo"/>
        <c:crossAx val="522127352"/>
        <c:crosses val="autoZero"/>
        <c:auto val="1"/>
        <c:lblAlgn val="ctr"/>
        <c:lblOffset val="100"/>
      </c:catAx>
      <c:valAx>
        <c:axId val="522127352"/>
        <c:scaling>
          <c:orientation val="minMax"/>
        </c:scaling>
        <c:axPos val="l"/>
        <c:majorGridlines/>
        <c:numFmt formatCode="General" sourceLinked="1"/>
        <c:tickLblPos val="nextTo"/>
        <c:crossAx val="522124216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52777777777778"/>
          <c:y val="0.100700277048702"/>
          <c:w val="0.363888888888889"/>
          <c:h val="0.164340186643336"/>
        </c:manualLayout>
      </c:layout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</c:spPr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9"/>
  <c:chart>
    <c:autoTitleDeleted val="1"/>
    <c:plotArea>
      <c:layout>
        <c:manualLayout>
          <c:layoutTarget val="inner"/>
          <c:xMode val="edge"/>
          <c:yMode val="edge"/>
          <c:x val="0.0677935258092738"/>
          <c:y val="0.0601851851851852"/>
          <c:w val="0.849200787401575"/>
          <c:h val="0.87962962962963"/>
        </c:manualLayout>
      </c:layout>
      <c:barChart>
        <c:barDir val="col"/>
        <c:grouping val="clustered"/>
        <c:ser>
          <c:idx val="0"/>
          <c:order val="0"/>
          <c:tx>
            <c:v>1983-1997</c:v>
          </c:tx>
          <c:cat>
            <c:strRef>
              <c:f>Excess!$J$37:$J$43</c:f>
              <c:strCache>
                <c:ptCount val="7"/>
                <c:pt idx="0">
                  <c:v>15-24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Excess!$K$37:$K$43</c:f>
              <c:numCache>
                <c:formatCode>General</c:formatCode>
                <c:ptCount val="7"/>
                <c:pt idx="0">
                  <c:v>3.1</c:v>
                </c:pt>
                <c:pt idx="1">
                  <c:v>3.4</c:v>
                </c:pt>
                <c:pt idx="2">
                  <c:v>5.4</c:v>
                </c:pt>
                <c:pt idx="3">
                  <c:v>5.5</c:v>
                </c:pt>
                <c:pt idx="4">
                  <c:v>4.5</c:v>
                </c:pt>
                <c:pt idx="5">
                  <c:v>3.2</c:v>
                </c:pt>
                <c:pt idx="6">
                  <c:v>1.3</c:v>
                </c:pt>
              </c:numCache>
            </c:numRef>
          </c:val>
        </c:ser>
        <c:ser>
          <c:idx val="1"/>
          <c:order val="1"/>
          <c:tx>
            <c:v>1998-2012</c:v>
          </c:tx>
          <c:cat>
            <c:strRef>
              <c:f>Excess!$J$37:$J$43</c:f>
              <c:strCache>
                <c:ptCount val="7"/>
                <c:pt idx="0">
                  <c:v>15-24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Excess!$L$37:$L$43</c:f>
              <c:numCache>
                <c:formatCode>General</c:formatCode>
                <c:ptCount val="7"/>
                <c:pt idx="0">
                  <c:v>3.4</c:v>
                </c:pt>
                <c:pt idx="1">
                  <c:v>4.2</c:v>
                </c:pt>
                <c:pt idx="2">
                  <c:v>5.1</c:v>
                </c:pt>
                <c:pt idx="3">
                  <c:v>5.1</c:v>
                </c:pt>
                <c:pt idx="4">
                  <c:v>2.7</c:v>
                </c:pt>
                <c:pt idx="5">
                  <c:v>1.4</c:v>
                </c:pt>
                <c:pt idx="6">
                  <c:v>0.8</c:v>
                </c:pt>
              </c:numCache>
            </c:numRef>
          </c:val>
        </c:ser>
        <c:ser>
          <c:idx val="2"/>
          <c:order val="2"/>
          <c:tx>
            <c:v>Excess of 2nd over 1st period</c:v>
          </c:tx>
          <c:spPr>
            <a:solidFill>
              <a:srgbClr val="FF6600"/>
            </a:solidFill>
          </c:spPr>
          <c:cat>
            <c:strRef>
              <c:f>Excess!$J$37:$J$43</c:f>
              <c:strCache>
                <c:ptCount val="7"/>
                <c:pt idx="0">
                  <c:v>15-24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Excess!$M$37:$M$43</c:f>
              <c:numCache>
                <c:formatCode>General</c:formatCode>
                <c:ptCount val="7"/>
                <c:pt idx="0">
                  <c:v>3.6</c:v>
                </c:pt>
                <c:pt idx="1">
                  <c:v>6.3</c:v>
                </c:pt>
                <c:pt idx="2">
                  <c:v>4.6</c:v>
                </c:pt>
                <c:pt idx="3">
                  <c:v>3.9</c:v>
                </c:pt>
                <c:pt idx="4">
                  <c:v>-1.6</c:v>
                </c:pt>
                <c:pt idx="5">
                  <c:v>-3.0</c:v>
                </c:pt>
                <c:pt idx="6">
                  <c:v>-0.7</c:v>
                </c:pt>
              </c:numCache>
            </c:numRef>
          </c:val>
        </c:ser>
        <c:axId val="522164568"/>
        <c:axId val="522167704"/>
      </c:barChart>
      <c:catAx>
        <c:axId val="522164568"/>
        <c:scaling>
          <c:orientation val="minMax"/>
        </c:scaling>
        <c:axPos val="b"/>
        <c:majorTickMark val="none"/>
        <c:tickLblPos val="nextTo"/>
        <c:crossAx val="522167704"/>
        <c:crosses val="autoZero"/>
        <c:auto val="1"/>
        <c:lblAlgn val="ctr"/>
        <c:lblOffset val="100"/>
      </c:catAx>
      <c:valAx>
        <c:axId val="5221677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22164568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616994313210848"/>
          <c:y val="0.0958085447652376"/>
          <c:w val="0.335783464566929"/>
          <c:h val="0.169494021580636"/>
        </c:manualLayout>
      </c:layout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</c:spPr>
      <c:txPr>
        <a:bodyPr/>
        <a:lstStyle/>
        <a:p>
          <a:pPr>
            <a:defRPr sz="900" baseline="0"/>
          </a:pPr>
          <a:endParaRPr lang="en-US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4"/>
  <c:chart>
    <c:plotArea>
      <c:layout>
        <c:manualLayout>
          <c:layoutTarget val="inner"/>
          <c:xMode val="edge"/>
          <c:yMode val="edge"/>
          <c:x val="0.336362177047728"/>
          <c:y val="0.0333333333333333"/>
          <c:w val="0.592082255095969"/>
          <c:h val="0.8828550373511"/>
        </c:manualLayout>
      </c:layout>
      <c:barChart>
        <c:barDir val="bar"/>
        <c:grouping val="stacked"/>
        <c:ser>
          <c:idx val="0"/>
          <c:order val="0"/>
          <c:tx>
            <c:v>Ave rate 1997-2004</c:v>
          </c:tx>
          <c:spPr>
            <a:solidFill>
              <a:srgbClr val="846DD4"/>
            </a:solidFill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c:spPr>
          <c:cat>
            <c:strRef>
              <c:f>WestminsterConst!$I$4:$I$21</c:f>
              <c:strCache>
                <c:ptCount val="18"/>
                <c:pt idx="0">
                  <c:v>Belfast North</c:v>
                </c:pt>
                <c:pt idx="1">
                  <c:v>Belfast West</c:v>
                </c:pt>
                <c:pt idx="2">
                  <c:v>Newry and Armagh</c:v>
                </c:pt>
                <c:pt idx="3">
                  <c:v>Foyle</c:v>
                </c:pt>
                <c:pt idx="4">
                  <c:v>West Tyrone</c:v>
                </c:pt>
                <c:pt idx="5">
                  <c:v>Fermanagh and South Tyrone</c:v>
                </c:pt>
                <c:pt idx="6">
                  <c:v>Belfast South</c:v>
                </c:pt>
                <c:pt idx="7">
                  <c:v>Mid Ulster</c:v>
                </c:pt>
                <c:pt idx="8">
                  <c:v>Belfast East</c:v>
                </c:pt>
                <c:pt idx="9">
                  <c:v>Upper Bann</c:v>
                </c:pt>
                <c:pt idx="10">
                  <c:v>East Londonderry</c:v>
                </c:pt>
                <c:pt idx="11">
                  <c:v>Strangford</c:v>
                </c:pt>
                <c:pt idx="12">
                  <c:v>Lagan Valley</c:v>
                </c:pt>
                <c:pt idx="13">
                  <c:v>North Antrim</c:v>
                </c:pt>
                <c:pt idx="14">
                  <c:v>East Antrim</c:v>
                </c:pt>
                <c:pt idx="15">
                  <c:v>South Down</c:v>
                </c:pt>
                <c:pt idx="16">
                  <c:v>South Antrim</c:v>
                </c:pt>
                <c:pt idx="17">
                  <c:v>North Down</c:v>
                </c:pt>
              </c:strCache>
            </c:strRef>
          </c:cat>
          <c:val>
            <c:numRef>
              <c:f>WestminsterConst!$H$4:$H$21</c:f>
              <c:numCache>
                <c:formatCode>0.00</c:formatCode>
                <c:ptCount val="18"/>
                <c:pt idx="0">
                  <c:v>13.85364179141074</c:v>
                </c:pt>
                <c:pt idx="1">
                  <c:v>14.5861156237371</c:v>
                </c:pt>
                <c:pt idx="2">
                  <c:v>11.33844904647301</c:v>
                </c:pt>
                <c:pt idx="3">
                  <c:v>8.639146602561694</c:v>
                </c:pt>
                <c:pt idx="4">
                  <c:v>10.26869758685607</c:v>
                </c:pt>
                <c:pt idx="5">
                  <c:v>7.832524422621408</c:v>
                </c:pt>
                <c:pt idx="6">
                  <c:v>9.348360131965711</c:v>
                </c:pt>
                <c:pt idx="7">
                  <c:v>6.376231675418638</c:v>
                </c:pt>
                <c:pt idx="8">
                  <c:v>7.04666016494822</c:v>
                </c:pt>
                <c:pt idx="9">
                  <c:v>11.35171434784998</c:v>
                </c:pt>
                <c:pt idx="10">
                  <c:v>7.550097500397031</c:v>
                </c:pt>
                <c:pt idx="11">
                  <c:v>9.50259055237828</c:v>
                </c:pt>
                <c:pt idx="12">
                  <c:v>8.156806447139814</c:v>
                </c:pt>
                <c:pt idx="13">
                  <c:v>8.82056451612903</c:v>
                </c:pt>
                <c:pt idx="14">
                  <c:v>5.532874007722727</c:v>
                </c:pt>
                <c:pt idx="15">
                  <c:v>8.618198593712764</c:v>
                </c:pt>
                <c:pt idx="16">
                  <c:v>7.584407561240639</c:v>
                </c:pt>
                <c:pt idx="17">
                  <c:v>8.781602973652311</c:v>
                </c:pt>
              </c:numCache>
            </c:numRef>
          </c:val>
        </c:ser>
        <c:ser>
          <c:idx val="2"/>
          <c:order val="1"/>
          <c:tx>
            <c:v>Ave rate 2004-2011</c:v>
          </c:tx>
          <c:spPr>
            <a:solidFill>
              <a:srgbClr val="CDA4F2"/>
            </a:solidFill>
          </c:spPr>
          <c:cat>
            <c:strRef>
              <c:f>WestminsterConst!$I$4:$I$21</c:f>
              <c:strCache>
                <c:ptCount val="18"/>
                <c:pt idx="0">
                  <c:v>Belfast North</c:v>
                </c:pt>
                <c:pt idx="1">
                  <c:v>Belfast West</c:v>
                </c:pt>
                <c:pt idx="2">
                  <c:v>Newry and Armagh</c:v>
                </c:pt>
                <c:pt idx="3">
                  <c:v>Foyle</c:v>
                </c:pt>
                <c:pt idx="4">
                  <c:v>West Tyrone</c:v>
                </c:pt>
                <c:pt idx="5">
                  <c:v>Fermanagh and South Tyrone</c:v>
                </c:pt>
                <c:pt idx="6">
                  <c:v>Belfast South</c:v>
                </c:pt>
                <c:pt idx="7">
                  <c:v>Mid Ulster</c:v>
                </c:pt>
                <c:pt idx="8">
                  <c:v>Belfast East</c:v>
                </c:pt>
                <c:pt idx="9">
                  <c:v>Upper Bann</c:v>
                </c:pt>
                <c:pt idx="10">
                  <c:v>East Londonderry</c:v>
                </c:pt>
                <c:pt idx="11">
                  <c:v>Strangford</c:v>
                </c:pt>
                <c:pt idx="12">
                  <c:v>Lagan Valley</c:v>
                </c:pt>
                <c:pt idx="13">
                  <c:v>North Antrim</c:v>
                </c:pt>
                <c:pt idx="14">
                  <c:v>East Antrim</c:v>
                </c:pt>
                <c:pt idx="15">
                  <c:v>South Down</c:v>
                </c:pt>
                <c:pt idx="16">
                  <c:v>South Antrim</c:v>
                </c:pt>
                <c:pt idx="17">
                  <c:v>North Down</c:v>
                </c:pt>
              </c:strCache>
            </c:strRef>
          </c:cat>
          <c:val>
            <c:numRef>
              <c:f>WestminsterConst!$J$4:$J$21</c:f>
              <c:numCache>
                <c:formatCode>0.00</c:formatCode>
                <c:ptCount val="18"/>
                <c:pt idx="0">
                  <c:v>10.18978230540364</c:v>
                </c:pt>
                <c:pt idx="1">
                  <c:v>8.574070342825045</c:v>
                </c:pt>
                <c:pt idx="2">
                  <c:v>5.420903167412648</c:v>
                </c:pt>
                <c:pt idx="3">
                  <c:v>8.066804787331346</c:v>
                </c:pt>
                <c:pt idx="4">
                  <c:v>5.270014432681457</c:v>
                </c:pt>
                <c:pt idx="5">
                  <c:v>7.392898114311474</c:v>
                </c:pt>
                <c:pt idx="6">
                  <c:v>5.61123517306526</c:v>
                </c:pt>
                <c:pt idx="7">
                  <c:v>8.131148645348473</c:v>
                </c:pt>
                <c:pt idx="8">
                  <c:v>7.438464957602768</c:v>
                </c:pt>
                <c:pt idx="9">
                  <c:v>2.52873170464634</c:v>
                </c:pt>
                <c:pt idx="10">
                  <c:v>5.13379143485913</c:v>
                </c:pt>
                <c:pt idx="11">
                  <c:v>2.913019578114621</c:v>
                </c:pt>
                <c:pt idx="12">
                  <c:v>3.366164030380959</c:v>
                </c:pt>
                <c:pt idx="13">
                  <c:v>2.695687108485035</c:v>
                </c:pt>
                <c:pt idx="14">
                  <c:v>5.686276371902485</c:v>
                </c:pt>
                <c:pt idx="15">
                  <c:v>2.500587897198212</c:v>
                </c:pt>
                <c:pt idx="16">
                  <c:v>3.460012166803051</c:v>
                </c:pt>
                <c:pt idx="17">
                  <c:v>0.354194736093556</c:v>
                </c:pt>
              </c:numCache>
            </c:numRef>
          </c:val>
        </c:ser>
        <c:gapWidth val="100"/>
        <c:overlap val="100"/>
        <c:axId val="577619448"/>
        <c:axId val="521458344"/>
      </c:barChart>
      <c:catAx>
        <c:axId val="577619448"/>
        <c:scaling>
          <c:orientation val="minMax"/>
        </c:scaling>
        <c:axPos val="l"/>
        <c:numFmt formatCode="0.00" sourceLinked="1"/>
        <c:tickLblPos val="nextTo"/>
        <c:txPr>
          <a:bodyPr/>
          <a:lstStyle/>
          <a:p>
            <a:pPr>
              <a:defRPr sz="1400" b="0" i="0"/>
            </a:pPr>
            <a:endParaRPr lang="en-US"/>
          </a:p>
        </c:txPr>
        <c:crossAx val="521458344"/>
        <c:crosses val="autoZero"/>
        <c:auto val="1"/>
        <c:lblAlgn val="ctr"/>
        <c:lblOffset val="100"/>
      </c:catAx>
      <c:valAx>
        <c:axId val="521458344"/>
        <c:scaling>
          <c:orientation val="minMax"/>
          <c:max val="25.0"/>
        </c:scaling>
        <c:axPos val="b"/>
        <c:majorGridlines/>
        <c:numFmt formatCode="0.00" sourceLinked="1"/>
        <c:minorTickMark val="in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577619448"/>
        <c:crosses val="autoZero"/>
        <c:crossBetween val="between"/>
      </c:valAx>
      <c:spPr>
        <a:solidFill>
          <a:srgbClr val="DCDEF6">
            <a:alpha val="40000"/>
          </a:srgbClr>
        </a:solidFill>
      </c:spPr>
    </c:plotArea>
    <c:legend>
      <c:legendPos val="r"/>
      <c:overlay val="1"/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400" b="0" i="0"/>
            </a:pPr>
            <a:r>
              <a:rPr lang="en-US" sz="1400" b="0" i="0" dirty="0"/>
              <a:t>N.</a:t>
            </a:r>
            <a:r>
              <a:rPr lang="en-US" sz="1400" b="0" i="0" baseline="0" dirty="0"/>
              <a:t> Ireland rate</a:t>
            </a:r>
            <a:endParaRPr lang="en-US" sz="1400" b="0" i="0" dirty="0"/>
          </a:p>
        </c:rich>
      </c:tx>
      <c:layout>
        <c:manualLayout>
          <c:xMode val="edge"/>
          <c:yMode val="edge"/>
          <c:x val="0.737453929087505"/>
          <c:y val="0.724810865350374"/>
        </c:manualLayout>
      </c:layout>
      <c:spPr>
        <a:solidFill>
          <a:schemeClr val="accent4">
            <a:lumMod val="20000"/>
            <a:lumOff val="80000"/>
          </a:schemeClr>
        </a:solidFill>
        <a:ln>
          <a:solidFill>
            <a:srgbClr val="CDA4F2"/>
          </a:solidFill>
        </a:ln>
      </c:spPr>
    </c:title>
    <c:plotArea>
      <c:layout>
        <c:manualLayout>
          <c:layoutTarget val="inner"/>
          <c:xMode val="edge"/>
          <c:yMode val="edge"/>
          <c:x val="0.28265422498704"/>
          <c:y val="0.0477794793261868"/>
          <c:w val="0.672887506480041"/>
          <c:h val="0.874589236835441"/>
        </c:manualLayout>
      </c:layout>
      <c:barChart>
        <c:barDir val="bar"/>
        <c:grouping val="stacked"/>
        <c:ser>
          <c:idx val="0"/>
          <c:order val="0"/>
          <c:tx>
            <c:v>Suicide rates 2009-11</c:v>
          </c:tx>
          <c:spPr>
            <a:solidFill>
              <a:srgbClr val="846DD4"/>
            </a:solidFill>
          </c:spPr>
          <c:cat>
            <c:strRef>
              <c:f>WestminsterConst!$K$4:$K$21</c:f>
              <c:strCache>
                <c:ptCount val="18"/>
                <c:pt idx="0">
                  <c:v>South Down</c:v>
                </c:pt>
                <c:pt idx="1">
                  <c:v>North Down</c:v>
                </c:pt>
                <c:pt idx="2">
                  <c:v>East Antrim</c:v>
                </c:pt>
                <c:pt idx="3">
                  <c:v>Strangford</c:v>
                </c:pt>
                <c:pt idx="4">
                  <c:v>Mid Ulster</c:v>
                </c:pt>
                <c:pt idx="5">
                  <c:v>South Antrim</c:v>
                </c:pt>
                <c:pt idx="6">
                  <c:v>North Antrim</c:v>
                </c:pt>
                <c:pt idx="7">
                  <c:v>West Tyrone</c:v>
                </c:pt>
                <c:pt idx="8">
                  <c:v>Lagan Valley</c:v>
                </c:pt>
                <c:pt idx="9">
                  <c:v>Fermanagh and South Tyrone</c:v>
                </c:pt>
                <c:pt idx="10">
                  <c:v>Newry and Armagh</c:v>
                </c:pt>
                <c:pt idx="11">
                  <c:v>East Londonderry</c:v>
                </c:pt>
                <c:pt idx="12">
                  <c:v>Upper Bann</c:v>
                </c:pt>
                <c:pt idx="13">
                  <c:v>Belfast South</c:v>
                </c:pt>
                <c:pt idx="14">
                  <c:v>Foyle</c:v>
                </c:pt>
                <c:pt idx="15">
                  <c:v>Belfast East</c:v>
                </c:pt>
                <c:pt idx="16">
                  <c:v>Belfast North</c:v>
                </c:pt>
                <c:pt idx="17">
                  <c:v>Belfast West</c:v>
                </c:pt>
              </c:strCache>
            </c:strRef>
          </c:cat>
          <c:val>
            <c:numRef>
              <c:f>WestminsterConst!$L$4:$L$21</c:f>
              <c:numCache>
                <c:formatCode>0.0</c:formatCode>
                <c:ptCount val="18"/>
                <c:pt idx="0">
                  <c:v>10.64137060853438</c:v>
                </c:pt>
                <c:pt idx="1">
                  <c:v>11.08291125912955</c:v>
                </c:pt>
                <c:pt idx="2">
                  <c:v>11.20686756844594</c:v>
                </c:pt>
                <c:pt idx="3">
                  <c:v>11.79393054849148</c:v>
                </c:pt>
                <c:pt idx="4">
                  <c:v>12.60020568984423</c:v>
                </c:pt>
                <c:pt idx="5">
                  <c:v>13.07044972401243</c:v>
                </c:pt>
                <c:pt idx="6">
                  <c:v>13.71344509791088</c:v>
                </c:pt>
                <c:pt idx="7">
                  <c:v>14.3423152082325</c:v>
                </c:pt>
                <c:pt idx="8">
                  <c:v>14.60227065308655</c:v>
                </c:pt>
                <c:pt idx="9">
                  <c:v>15.33639422201348</c:v>
                </c:pt>
                <c:pt idx="10">
                  <c:v>15.62592133970164</c:v>
                </c:pt>
                <c:pt idx="11">
                  <c:v>16.11830147396723</c:v>
                </c:pt>
                <c:pt idx="12">
                  <c:v>16.6151315974745</c:v>
                </c:pt>
                <c:pt idx="13">
                  <c:v>17.35876714178255</c:v>
                </c:pt>
                <c:pt idx="14">
                  <c:v>18.44982618321648</c:v>
                </c:pt>
                <c:pt idx="15">
                  <c:v>19.91106391451517</c:v>
                </c:pt>
                <c:pt idx="16">
                  <c:v>26.96445952700392</c:v>
                </c:pt>
                <c:pt idx="17">
                  <c:v>27.91305816934411</c:v>
                </c:pt>
              </c:numCache>
            </c:numRef>
          </c:val>
        </c:ser>
        <c:gapWidth val="100"/>
        <c:overlap val="100"/>
        <c:axId val="476372248"/>
        <c:axId val="476786440"/>
      </c:barChart>
      <c:catAx>
        <c:axId val="47637224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76786440"/>
        <c:crosses val="autoZero"/>
        <c:auto val="1"/>
        <c:lblAlgn val="ctr"/>
        <c:lblOffset val="100"/>
      </c:catAx>
      <c:valAx>
        <c:axId val="476786440"/>
        <c:scaling>
          <c:orientation val="minMax"/>
        </c:scaling>
        <c:axPos val="b"/>
        <c:majorGridlines/>
        <c:numFmt formatCode="0.0" sourceLinked="1"/>
        <c:minorTickMark val="in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76372248"/>
        <c:crosses val="autoZero"/>
        <c:crossBetween val="between"/>
        <c:majorUnit val="5.0"/>
      </c:valAx>
      <c:spPr>
        <a:solidFill>
          <a:srgbClr val="DCDEF6">
            <a:alpha val="60000"/>
          </a:srgbClr>
        </a:solidFill>
      </c:spPr>
    </c:plotArea>
    <c:legend>
      <c:legendPos val="r"/>
      <c:layout>
        <c:manualLayout>
          <c:xMode val="edge"/>
          <c:yMode val="edge"/>
          <c:x val="0.70516377527682"/>
          <c:y val="0.503625212677561"/>
          <c:w val="0.260831755242226"/>
          <c:h val="0.0625984251968504"/>
        </c:manualLayout>
      </c:layout>
      <c:overlay val="1"/>
      <c:spPr>
        <a:solidFill>
          <a:schemeClr val="bg1"/>
        </a:solidFill>
        <a:ln>
          <a:solidFill>
            <a:srgbClr val="62459B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0.07579</cdr:x>
      <cdr:y>0.6656</cdr:y>
    </cdr:from>
    <cdr:to>
      <cdr:x>0.94038</cdr:x>
      <cdr:y>0.66848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678113" y="3968750"/>
          <a:ext cx="7735637" cy="17173"/>
        </a:xfrm>
        <a:prstGeom xmlns:a="http://schemas.openxmlformats.org/drawingml/2006/main" prst="line">
          <a:avLst/>
        </a:prstGeom>
        <a:ln xmlns:a="http://schemas.openxmlformats.org/drawingml/2006/main" w="57150" cmpd="sng">
          <a:solidFill>
            <a:schemeClr val="tx1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0.67181</cdr:x>
      <cdr:y>0.03266</cdr:y>
    </cdr:from>
    <cdr:to>
      <cdr:x>0.67285</cdr:x>
      <cdr:y>0.91168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4767263" y="165100"/>
          <a:ext cx="7380" cy="4443094"/>
        </a:xfrm>
        <a:prstGeom xmlns:a="http://schemas.openxmlformats.org/drawingml/2006/main" prst="line">
          <a:avLst/>
        </a:prstGeom>
        <a:ln xmlns:a="http://schemas.openxmlformats.org/drawingml/2006/main" w="19050" cmpd="sng">
          <a:solidFill>
            <a:srgbClr val="1B1A7F"/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0.68255</cdr:x>
      <cdr:y>0.75628</cdr:y>
    </cdr:from>
    <cdr:to>
      <cdr:x>0.73854</cdr:x>
      <cdr:y>0.75628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>
          <a:off x="4843463" y="3822700"/>
          <a:ext cx="397313" cy="0"/>
        </a:xfrm>
        <a:prstGeom xmlns:a="http://schemas.openxmlformats.org/drawingml/2006/main" prst="straightConnector1">
          <a:avLst/>
        </a:prstGeom>
        <a:ln xmlns:a="http://schemas.openxmlformats.org/drawingml/2006/main" w="19050" cmpd="sng">
          <a:solidFill>
            <a:srgbClr val="62459B"/>
          </a:solidFill>
          <a:prstDash val="solid"/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0.54552</cdr:x>
      <cdr:y>0.17342</cdr:y>
    </cdr:from>
    <cdr:to>
      <cdr:x>0.6533</cdr:x>
      <cdr:y>0.33789</cdr:y>
    </cdr:to>
    <cdr:grpSp>
      <cdr:nvGrpSpPr>
        <cdr:cNvPr id="5" name="Group 4"/>
        <cdr:cNvGrpSpPr/>
      </cdr:nvGrpSpPr>
      <cdr:grpSpPr>
        <a:xfrm xmlns:a="http://schemas.openxmlformats.org/drawingml/2006/main">
          <a:off x="2376272" y="457437"/>
          <a:ext cx="469487" cy="433829"/>
          <a:chOff x="2376264" y="457448"/>
          <a:chExt cx="469478" cy="433814"/>
        </a:xfrm>
      </cdr:grpSpPr>
      <cdr:sp macro="" textlink="">
        <cdr:nvSpPr>
          <cdr:cNvPr id="3" name="Up Arrow 2"/>
          <cdr:cNvSpPr/>
        </cdr:nvSpPr>
        <cdr:spPr>
          <a:xfrm xmlns:a="http://schemas.openxmlformats.org/drawingml/2006/main" rot="10800000">
            <a:off x="2376264" y="459214"/>
            <a:ext cx="432048" cy="432048"/>
          </a:xfrm>
          <a:prstGeom xmlns:a="http://schemas.openxmlformats.org/drawingml/2006/main" prst="upArrow">
            <a:avLst/>
          </a:prstGeom>
        </cdr:spPr>
        <cdr:style>
          <a:lnRef xmlns:a="http://schemas.openxmlformats.org/drawingml/2006/main" idx="0">
            <a:schemeClr val="accent2"/>
          </a:lnRef>
          <a:fillRef xmlns:a="http://schemas.openxmlformats.org/drawingml/2006/main" idx="3">
            <a:schemeClr val="accent2"/>
          </a:fillRef>
          <a:effectRef xmlns:a="http://schemas.openxmlformats.org/drawingml/2006/main" idx="3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4" name="TextBox 3"/>
          <cdr:cNvSpPr txBox="1"/>
        </cdr:nvSpPr>
        <cdr:spPr>
          <a:xfrm xmlns:a="http://schemas.openxmlformats.org/drawingml/2006/main">
            <a:off x="2448272" y="457448"/>
            <a:ext cx="397470" cy="215444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800" dirty="0" smtClean="0">
                <a:solidFill>
                  <a:schemeClr val="bg1"/>
                </a:solidFill>
              </a:rPr>
              <a:t>&lt;5</a:t>
            </a:r>
            <a:endParaRPr lang="en-US" sz="800" dirty="0">
              <a:solidFill>
                <a:schemeClr val="bg1"/>
              </a:solidFill>
            </a:endParaRPr>
          </a:p>
        </cdr:txBody>
      </cdr:sp>
    </cdr:grp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0.56556</cdr:x>
      <cdr:y>0.54054</cdr:y>
    </cdr:from>
    <cdr:to>
      <cdr:x>0.66536</cdr:x>
      <cdr:y>0.70337</cdr:y>
    </cdr:to>
    <cdr:grpSp>
      <cdr:nvGrpSpPr>
        <cdr:cNvPr id="2" name="Group 1"/>
        <cdr:cNvGrpSpPr/>
      </cdr:nvGrpSpPr>
      <cdr:grpSpPr>
        <a:xfrm xmlns:a="http://schemas.openxmlformats.org/drawingml/2006/main">
          <a:off x="2448278" y="1440159"/>
          <a:ext cx="432029" cy="433827"/>
          <a:chOff x="1907704" y="1988840"/>
          <a:chExt cx="432048" cy="433814"/>
        </a:xfrm>
      </cdr:grpSpPr>
      <cdr:sp macro="" textlink="">
        <cdr:nvSpPr>
          <cdr:cNvPr id="3" name="Up Arrow 2"/>
          <cdr:cNvSpPr/>
        </cdr:nvSpPr>
        <cdr:spPr>
          <a:xfrm xmlns:a="http://schemas.openxmlformats.org/drawingml/2006/main">
            <a:off x="1907704" y="1988840"/>
            <a:ext cx="432048" cy="432048"/>
          </a:xfrm>
          <a:prstGeom xmlns:a="http://schemas.openxmlformats.org/drawingml/2006/main" prst="upArrow">
            <a:avLst/>
          </a:prstGeom>
        </cdr:spPr>
        <cdr:style>
          <a:lnRef xmlns:a="http://schemas.openxmlformats.org/drawingml/2006/main" idx="0">
            <a:schemeClr val="accent2"/>
          </a:lnRef>
          <a:fillRef xmlns:a="http://schemas.openxmlformats.org/drawingml/2006/main" idx="3">
            <a:schemeClr val="accent2"/>
          </a:fillRef>
          <a:effectRef xmlns:a="http://schemas.openxmlformats.org/drawingml/2006/main" idx="3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4" name="TextBox 3"/>
          <cdr:cNvSpPr txBox="1"/>
        </cdr:nvSpPr>
        <cdr:spPr>
          <a:xfrm xmlns:a="http://schemas.openxmlformats.org/drawingml/2006/main">
            <a:off x="1942282" y="2207210"/>
            <a:ext cx="397470" cy="215444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800" dirty="0" smtClean="0">
                <a:solidFill>
                  <a:schemeClr val="bg1"/>
                </a:solidFill>
              </a:rPr>
              <a:t>5-14</a:t>
            </a:r>
            <a:endParaRPr lang="en-US" sz="800" dirty="0">
              <a:solidFill>
                <a:schemeClr val="bg1"/>
              </a:solidFill>
            </a:endParaRPr>
          </a:p>
        </cdr:txBody>
      </cdr:sp>
    </cdr:grpSp>
  </cdr:relSizeAnchor>
  <cdr:relSizeAnchor xmlns:cdr="http://schemas.openxmlformats.org/drawingml/2006/chartDrawing">
    <cdr:from>
      <cdr:x>0.81507</cdr:x>
      <cdr:y>0.10811</cdr:y>
    </cdr:from>
    <cdr:to>
      <cdr:x>0.92352</cdr:x>
      <cdr:y>0.27093</cdr:y>
    </cdr:to>
    <cdr:grpSp>
      <cdr:nvGrpSpPr>
        <cdr:cNvPr id="5" name="Group 4"/>
        <cdr:cNvGrpSpPr/>
      </cdr:nvGrpSpPr>
      <cdr:grpSpPr>
        <a:xfrm xmlns:a="http://schemas.openxmlformats.org/drawingml/2006/main">
          <a:off x="3528393" y="288037"/>
          <a:ext cx="469474" cy="433801"/>
          <a:chOff x="2376264" y="457448"/>
          <a:chExt cx="469478" cy="433814"/>
        </a:xfrm>
      </cdr:grpSpPr>
      <cdr:sp macro="" textlink="">
        <cdr:nvSpPr>
          <cdr:cNvPr id="6" name="Up Arrow 5"/>
          <cdr:cNvSpPr/>
        </cdr:nvSpPr>
        <cdr:spPr>
          <a:xfrm xmlns:a="http://schemas.openxmlformats.org/drawingml/2006/main" rot="10800000">
            <a:off x="2376264" y="459214"/>
            <a:ext cx="432048" cy="432048"/>
          </a:xfrm>
          <a:prstGeom xmlns:a="http://schemas.openxmlformats.org/drawingml/2006/main" prst="upArrow">
            <a:avLst/>
          </a:prstGeom>
        </cdr:spPr>
        <cdr:style>
          <a:lnRef xmlns:a="http://schemas.openxmlformats.org/drawingml/2006/main" idx="0">
            <a:schemeClr val="accent2"/>
          </a:lnRef>
          <a:fillRef xmlns:a="http://schemas.openxmlformats.org/drawingml/2006/main" idx="3">
            <a:schemeClr val="accent2"/>
          </a:fillRef>
          <a:effectRef xmlns:a="http://schemas.openxmlformats.org/drawingml/2006/main" idx="3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7" name="TextBox 6"/>
          <cdr:cNvSpPr txBox="1"/>
        </cdr:nvSpPr>
        <cdr:spPr>
          <a:xfrm xmlns:a="http://schemas.openxmlformats.org/drawingml/2006/main">
            <a:off x="2448272" y="457448"/>
            <a:ext cx="397470" cy="215444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800" dirty="0" smtClean="0">
                <a:solidFill>
                  <a:schemeClr val="bg1"/>
                </a:solidFill>
              </a:rPr>
              <a:t>&lt;5</a:t>
            </a:r>
            <a:endParaRPr lang="en-US" sz="800" dirty="0">
              <a:solidFill>
                <a:schemeClr val="bg1"/>
              </a:solidFill>
            </a:endParaRPr>
          </a:p>
        </cdr:txBody>
      </cdr:sp>
    </cdr:grpSp>
  </cdr:relSizeAnchor>
  <cdr:relSizeAnchor xmlns:cdr="http://schemas.openxmlformats.org/drawingml/2006/chartDrawing">
    <cdr:from>
      <cdr:x>0.34932</cdr:x>
      <cdr:y>0.27027</cdr:y>
    </cdr:from>
    <cdr:to>
      <cdr:x>0.45777</cdr:x>
      <cdr:y>0.4331</cdr:y>
    </cdr:to>
    <cdr:grpSp>
      <cdr:nvGrpSpPr>
        <cdr:cNvPr id="8" name="Group 7"/>
        <cdr:cNvGrpSpPr/>
      </cdr:nvGrpSpPr>
      <cdr:grpSpPr>
        <a:xfrm xmlns:a="http://schemas.openxmlformats.org/drawingml/2006/main">
          <a:off x="1512187" y="720079"/>
          <a:ext cx="469474" cy="433828"/>
          <a:chOff x="1224136" y="626864"/>
          <a:chExt cx="469478" cy="433814"/>
        </a:xfrm>
      </cdr:grpSpPr>
      <cdr:sp macro="" textlink="">
        <cdr:nvSpPr>
          <cdr:cNvPr id="9" name="Up Arrow 8"/>
          <cdr:cNvSpPr/>
        </cdr:nvSpPr>
        <cdr:spPr>
          <a:xfrm xmlns:a="http://schemas.openxmlformats.org/drawingml/2006/main" rot="10800000">
            <a:off x="1224136" y="628630"/>
            <a:ext cx="432048" cy="432048"/>
          </a:xfrm>
          <a:prstGeom xmlns:a="http://schemas.openxmlformats.org/drawingml/2006/main" prst="upArrow">
            <a:avLst/>
          </a:prstGeom>
        </cdr:spPr>
        <cdr:style>
          <a:lnRef xmlns:a="http://schemas.openxmlformats.org/drawingml/2006/main" idx="0">
            <a:schemeClr val="accent2"/>
          </a:lnRef>
          <a:fillRef xmlns:a="http://schemas.openxmlformats.org/drawingml/2006/main" idx="3">
            <a:schemeClr val="accent2"/>
          </a:fillRef>
          <a:effectRef xmlns:a="http://schemas.openxmlformats.org/drawingml/2006/main" idx="3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10" name="TextBox 9"/>
          <cdr:cNvSpPr txBox="1"/>
        </cdr:nvSpPr>
        <cdr:spPr>
          <a:xfrm xmlns:a="http://schemas.openxmlformats.org/drawingml/2006/main">
            <a:off x="1224136" y="626864"/>
            <a:ext cx="469478" cy="215444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800" dirty="0" smtClean="0">
                <a:solidFill>
                  <a:schemeClr val="bg1"/>
                </a:solidFill>
              </a:rPr>
              <a:t>15-24</a:t>
            </a:r>
            <a:endParaRPr lang="en-US" sz="800" dirty="0">
              <a:solidFill>
                <a:schemeClr val="bg1"/>
              </a:solidFill>
            </a:endParaRPr>
          </a:p>
        </cdr:txBody>
      </cdr:sp>
    </cdr:grp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0.8332</cdr:x>
      <cdr:y>0.49194</cdr:y>
    </cdr:from>
    <cdr:to>
      <cdr:x>0.92752</cdr:x>
      <cdr:y>0.64498</cdr:y>
    </cdr:to>
    <cdr:grpSp>
      <cdr:nvGrpSpPr>
        <cdr:cNvPr id="2" name="Group 1"/>
        <cdr:cNvGrpSpPr/>
      </cdr:nvGrpSpPr>
      <cdr:grpSpPr>
        <a:xfrm xmlns:a="http://schemas.openxmlformats.org/drawingml/2006/main">
          <a:off x="3816444" y="1394473"/>
          <a:ext cx="432030" cy="433813"/>
          <a:chOff x="1367136" y="2537520"/>
          <a:chExt cx="432048" cy="433814"/>
        </a:xfrm>
      </cdr:grpSpPr>
      <cdr:sp macro="" textlink="">
        <cdr:nvSpPr>
          <cdr:cNvPr id="3" name="Up Arrow 2"/>
          <cdr:cNvSpPr/>
        </cdr:nvSpPr>
        <cdr:spPr>
          <a:xfrm xmlns:a="http://schemas.openxmlformats.org/drawingml/2006/main">
            <a:off x="1367136" y="2537520"/>
            <a:ext cx="432048" cy="432048"/>
          </a:xfrm>
          <a:prstGeom xmlns:a="http://schemas.openxmlformats.org/drawingml/2006/main" prst="upArrow">
            <a:avLst/>
          </a:prstGeom>
        </cdr:spPr>
        <cdr:style>
          <a:lnRef xmlns:a="http://schemas.openxmlformats.org/drawingml/2006/main" idx="0">
            <a:schemeClr val="accent2"/>
          </a:lnRef>
          <a:fillRef xmlns:a="http://schemas.openxmlformats.org/drawingml/2006/main" idx="3">
            <a:schemeClr val="accent2"/>
          </a:fillRef>
          <a:effectRef xmlns:a="http://schemas.openxmlformats.org/drawingml/2006/main" idx="3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4" name="TextBox 3"/>
          <cdr:cNvSpPr txBox="1"/>
        </cdr:nvSpPr>
        <cdr:spPr>
          <a:xfrm xmlns:a="http://schemas.openxmlformats.org/drawingml/2006/main">
            <a:off x="1401714" y="2755890"/>
            <a:ext cx="397470" cy="215444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800" dirty="0" smtClean="0">
                <a:solidFill>
                  <a:schemeClr val="bg1"/>
                </a:solidFill>
              </a:rPr>
              <a:t>5-14</a:t>
            </a:r>
            <a:endParaRPr lang="en-US" sz="800" dirty="0">
              <a:solidFill>
                <a:schemeClr val="bg1"/>
              </a:solidFill>
            </a:endParaRPr>
          </a:p>
        </cdr:txBody>
      </cdr:sp>
    </cdr:grpSp>
  </cdr:relSizeAnchor>
  <cdr:relSizeAnchor xmlns:cdr="http://schemas.openxmlformats.org/drawingml/2006/chartDrawing">
    <cdr:from>
      <cdr:x>0.58166</cdr:x>
      <cdr:y>0.28872</cdr:y>
    </cdr:from>
    <cdr:to>
      <cdr:x>0.68416</cdr:x>
      <cdr:y>0.44176</cdr:y>
    </cdr:to>
    <cdr:grpSp>
      <cdr:nvGrpSpPr>
        <cdr:cNvPr id="5" name="Group 4"/>
        <cdr:cNvGrpSpPr/>
      </cdr:nvGrpSpPr>
      <cdr:grpSpPr>
        <a:xfrm xmlns:a="http://schemas.openxmlformats.org/drawingml/2006/main">
          <a:off x="2664274" y="818417"/>
          <a:ext cx="469498" cy="433814"/>
          <a:chOff x="936104" y="533648"/>
          <a:chExt cx="469478" cy="433814"/>
        </a:xfrm>
      </cdr:grpSpPr>
      <cdr:sp macro="" textlink="">
        <cdr:nvSpPr>
          <cdr:cNvPr id="6" name="Up Arrow 5"/>
          <cdr:cNvSpPr/>
        </cdr:nvSpPr>
        <cdr:spPr>
          <a:xfrm xmlns:a="http://schemas.openxmlformats.org/drawingml/2006/main" rot="10800000">
            <a:off x="936104" y="535414"/>
            <a:ext cx="432048" cy="432048"/>
          </a:xfrm>
          <a:prstGeom xmlns:a="http://schemas.openxmlformats.org/drawingml/2006/main" prst="upArrow">
            <a:avLst/>
          </a:prstGeom>
        </cdr:spPr>
        <cdr:style>
          <a:lnRef xmlns:a="http://schemas.openxmlformats.org/drawingml/2006/main" idx="0">
            <a:schemeClr val="accent2"/>
          </a:lnRef>
          <a:fillRef xmlns:a="http://schemas.openxmlformats.org/drawingml/2006/main" idx="3">
            <a:schemeClr val="accent2"/>
          </a:fillRef>
          <a:effectRef xmlns:a="http://schemas.openxmlformats.org/drawingml/2006/main" idx="3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7" name="TextBox 6"/>
          <cdr:cNvSpPr txBox="1"/>
        </cdr:nvSpPr>
        <cdr:spPr>
          <a:xfrm xmlns:a="http://schemas.openxmlformats.org/drawingml/2006/main">
            <a:off x="936104" y="533648"/>
            <a:ext cx="469478" cy="215444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800" dirty="0" smtClean="0">
                <a:solidFill>
                  <a:schemeClr val="bg1"/>
                </a:solidFill>
              </a:rPr>
              <a:t>15-24</a:t>
            </a:r>
            <a:endParaRPr lang="en-US" sz="800" dirty="0">
              <a:solidFill>
                <a:schemeClr val="bg1"/>
              </a:solidFill>
            </a:endParaRPr>
          </a:p>
        </cdr:txBody>
      </cdr:sp>
    </cdr:grp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0.80175</cdr:x>
      <cdr:y>0.43654</cdr:y>
    </cdr:from>
    <cdr:to>
      <cdr:x>0.89608</cdr:x>
      <cdr:y>0.59125</cdr:y>
    </cdr:to>
    <cdr:grpSp>
      <cdr:nvGrpSpPr>
        <cdr:cNvPr id="2" name="Group 1"/>
        <cdr:cNvGrpSpPr/>
      </cdr:nvGrpSpPr>
      <cdr:grpSpPr>
        <a:xfrm xmlns:a="http://schemas.openxmlformats.org/drawingml/2006/main">
          <a:off x="3672389" y="1224128"/>
          <a:ext cx="432075" cy="433832"/>
          <a:chOff x="-1082152" y="3680560"/>
          <a:chExt cx="432048" cy="433814"/>
        </a:xfrm>
      </cdr:grpSpPr>
      <cdr:sp macro="" textlink="">
        <cdr:nvSpPr>
          <cdr:cNvPr id="3" name="Up Arrow 2"/>
          <cdr:cNvSpPr/>
        </cdr:nvSpPr>
        <cdr:spPr>
          <a:xfrm xmlns:a="http://schemas.openxmlformats.org/drawingml/2006/main">
            <a:off x="-1082152" y="3680560"/>
            <a:ext cx="432048" cy="432048"/>
          </a:xfrm>
          <a:prstGeom xmlns:a="http://schemas.openxmlformats.org/drawingml/2006/main" prst="upArrow">
            <a:avLst/>
          </a:prstGeom>
        </cdr:spPr>
        <cdr:style>
          <a:lnRef xmlns:a="http://schemas.openxmlformats.org/drawingml/2006/main" idx="0">
            <a:schemeClr val="accent2"/>
          </a:lnRef>
          <a:fillRef xmlns:a="http://schemas.openxmlformats.org/drawingml/2006/main" idx="3">
            <a:schemeClr val="accent2"/>
          </a:fillRef>
          <a:effectRef xmlns:a="http://schemas.openxmlformats.org/drawingml/2006/main" idx="3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4" name="TextBox 3"/>
          <cdr:cNvSpPr txBox="1"/>
        </cdr:nvSpPr>
        <cdr:spPr>
          <a:xfrm xmlns:a="http://schemas.openxmlformats.org/drawingml/2006/main">
            <a:off x="-1082152" y="3898930"/>
            <a:ext cx="432048" cy="215444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800" dirty="0" smtClean="0">
                <a:solidFill>
                  <a:schemeClr val="bg1"/>
                </a:solidFill>
              </a:rPr>
              <a:t>15-24</a:t>
            </a:r>
            <a:endParaRPr lang="en-US" sz="800" dirty="0">
              <a:solidFill>
                <a:schemeClr val="bg1"/>
              </a:solidFill>
            </a:endParaRP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2F423-2EB3-F948-9679-1F842BDD9176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CA556-FF25-0E4F-9D7F-C5C9F22DC3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779595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7A87A-459D-D948-8D53-24192811DCB1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40FB2-6595-3040-907C-A2D736B05C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723672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40FB2-6595-3040-907C-A2D736B05CC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2177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40FB2-6595-3040-907C-A2D736B05CC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217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40FB2-6595-3040-907C-A2D736B05CC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2177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F3142B-D7ED-F44C-9EAA-6214BD1C6792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730F554-9CAB-BD4E-A8A2-EBCEB911CCAD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83240-49D8-0246-A444-3DEF93D9A356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8CC9C4-E29A-904D-B16F-0DE24696A80B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C60EE4-A310-5541-BF12-4CEAA56384EA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1EB4A0-3A62-0C47-9FE5-C709A4D9678B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7ADC-5198-474F-97F7-523D1841A3BF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1F1DE2-B3D4-8948-9775-7D89545B1DA2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D5B711-139B-AE47-9A37-306B317FFE74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76522D-A723-EB46-8DE7-2EF37D5E8839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CA7A81-A5C6-A440-B5E7-2EC2FC52E16E}" type="datetime1">
              <a:rPr lang="en-US" smtClean="0"/>
              <a:pPr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2FBBB-753D-124C-A7DF-9A7489C0C0D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>
            <a:endCxn id="12" idx="1"/>
          </p:cNvCxnSpPr>
          <p:nvPr userDrawn="1"/>
        </p:nvCxnSpPr>
        <p:spPr>
          <a:xfrm>
            <a:off x="417240" y="221738"/>
            <a:ext cx="626368" cy="0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124200" y="233364"/>
            <a:ext cx="5715000" cy="1588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043608" y="37072"/>
            <a:ext cx="234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Dealing</a:t>
            </a:r>
            <a:r>
              <a:rPr lang="en-US" sz="1800" baseline="0" dirty="0" smtClean="0">
                <a:solidFill>
                  <a:schemeClr val="bg1">
                    <a:lumMod val="65000"/>
                  </a:schemeClr>
                </a:solidFill>
              </a:rPr>
              <a:t> with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Suicide 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304800" y="6492875"/>
            <a:ext cx="8115300" cy="1588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361113"/>
            <a:ext cx="10636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4" Type="http://schemas.openxmlformats.org/officeDocument/2006/relationships/chart" Target="../charts/chart12.xml"/><Relationship Id="rId5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Relationship Id="rId3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19256" cy="4916834"/>
          </a:xfrm>
        </p:spPr>
        <p:txBody>
          <a:bodyPr/>
          <a:lstStyle/>
          <a:p>
            <a:r>
              <a:rPr lang="en-GB" sz="1800" b="1" spc="300" dirty="0"/>
              <a:t>KNOWLEDGE EXCHANGE </a:t>
            </a:r>
            <a:r>
              <a:rPr lang="en-GB" sz="1800" b="1" spc="300" dirty="0" smtClean="0"/>
              <a:t>SEMINAR </a:t>
            </a:r>
            <a:r>
              <a:rPr lang="en-GB" sz="1800" b="1" spc="300" dirty="0"/>
              <a:t>SERIES</a:t>
            </a:r>
            <a:r>
              <a:rPr lang="en-GB" sz="1800" spc="300" dirty="0"/>
              <a:t> </a:t>
            </a:r>
            <a:r>
              <a:rPr lang="en-US" spc="300" dirty="0" smtClean="0"/>
              <a:t/>
            </a:r>
            <a:br>
              <a:rPr lang="en-US" spc="300" dirty="0" smtClean="0"/>
            </a:br>
            <a:r>
              <a:rPr lang="en-US" spc="300" dirty="0" smtClean="0"/>
              <a:t/>
            </a:r>
            <a:br>
              <a:rPr lang="en-US" spc="300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800" b="1" dirty="0"/>
              <a:t>Dealing with suicide: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400" b="1" dirty="0"/>
              <a:t>how does research help?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1600" dirty="0" smtClean="0"/>
              <a:t>11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</a:t>
            </a:r>
            <a:r>
              <a:rPr lang="en-GB" sz="1600" dirty="0"/>
              <a:t>April </a:t>
            </a:r>
            <a:r>
              <a:rPr lang="en-GB" sz="1600" dirty="0" smtClean="0"/>
              <a:t>2013</a:t>
            </a: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US" sz="2400" b="1" i="1" spc="300" dirty="0"/>
              <a:t>Mike Tomlinson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dirty="0"/>
              <a:t>Queen’s University Belfast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GB" b="1" dirty="0"/>
              <a:t> </a:t>
            </a:r>
            <a:r>
              <a:rPr lang="en-GB" dirty="0"/>
              <a:t/>
            </a:r>
            <a:br>
              <a:rPr lang="en-GB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10313498"/>
              </p:ext>
            </p:extLst>
          </p:nvPr>
        </p:nvGraphicFramePr>
        <p:xfrm>
          <a:off x="1475656" y="1700808"/>
          <a:ext cx="6408711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37"/>
                <a:gridCol w="2136237"/>
                <a:gridCol w="2136237"/>
              </a:tblGrid>
              <a:tr h="1080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Queens_lscape_logo_cmyk.eps"/>
          <p:cNvPicPr/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500808" y="1761428"/>
            <a:ext cx="2063080" cy="94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761428"/>
            <a:ext cx="1259840" cy="805815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4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060848"/>
            <a:ext cx="1252220" cy="363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733117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 descr="SuicideMa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259632" y="690106"/>
            <a:ext cx="6408712" cy="528995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97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023937" y="901700"/>
          <a:ext cx="7096126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63688" y="476672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Suicide rates, Westminster constituencies, 2009-11</a:t>
            </a:r>
            <a:endParaRPr lang="en-US" sz="20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861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 descr="Suicidemap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095918" y="969426"/>
            <a:ext cx="6572426" cy="53050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19672" y="586604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Suicide rates, Westminster constituencies, 2009-11</a:t>
            </a:r>
            <a:endParaRPr lang="en-US" sz="20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920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11560" y="1196752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Explanations: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905298"/>
            <a:ext cx="76328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Changes in reporting and recording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smtClean="0"/>
              <a:t>Changes in mental illness and/or service provision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smtClean="0"/>
              <a:t>Changes in </a:t>
            </a:r>
            <a:r>
              <a:rPr lang="en-US" sz="2400" dirty="0" err="1" smtClean="0"/>
              <a:t>behaviour</a:t>
            </a:r>
            <a:r>
              <a:rPr lang="en-US" sz="2400" dirty="0" smtClean="0"/>
              <a:t> </a:t>
            </a:r>
            <a:r>
              <a:rPr lang="en-US" sz="2400" dirty="0"/>
              <a:t>change: </a:t>
            </a:r>
            <a:r>
              <a:rPr lang="en-US" sz="2400" dirty="0" smtClean="0"/>
              <a:t>alcohol</a:t>
            </a:r>
            <a:r>
              <a:rPr lang="en-US" sz="2400" dirty="0"/>
              <a:t> </a:t>
            </a:r>
            <a:r>
              <a:rPr lang="en-US" sz="2400" dirty="0" smtClean="0"/>
              <a:t>and drugs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smtClean="0"/>
              <a:t>Changes in protective factors: religion, family life and normative expectations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smtClean="0"/>
              <a:t>Economic change: recession and unemployment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400" dirty="0" smtClean="0"/>
              <a:t>Legacy of </a:t>
            </a:r>
            <a:r>
              <a:rPr lang="en-US" sz="2400" dirty="0"/>
              <a:t>c</a:t>
            </a:r>
            <a:r>
              <a:rPr lang="en-US" sz="2400" dirty="0" smtClean="0"/>
              <a:t>onflict </a:t>
            </a:r>
            <a:endParaRPr lang="en-US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3436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800"/>
            <a:ext cx="9144000" cy="5722163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5457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71473063"/>
              </p:ext>
            </p:extLst>
          </p:nvPr>
        </p:nvGraphicFramePr>
        <p:xfrm>
          <a:off x="251520" y="379264"/>
          <a:ext cx="4355976" cy="2637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15603671"/>
              </p:ext>
            </p:extLst>
          </p:nvPr>
        </p:nvGraphicFramePr>
        <p:xfrm>
          <a:off x="4737100" y="379264"/>
          <a:ext cx="4322860" cy="261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98450436"/>
              </p:ext>
            </p:extLst>
          </p:nvPr>
        </p:nvGraphicFramePr>
        <p:xfrm>
          <a:off x="251520" y="3284984"/>
          <a:ext cx="432894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055832"/>
              </p:ext>
            </p:extLst>
          </p:nvPr>
        </p:nvGraphicFramePr>
        <p:xfrm>
          <a:off x="4737100" y="3276883"/>
          <a:ext cx="4299396" cy="2672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907704" y="1988840"/>
            <a:ext cx="432048" cy="433814"/>
            <a:chOff x="1907704" y="1988840"/>
            <a:chExt cx="432048" cy="433814"/>
          </a:xfrm>
        </p:grpSpPr>
        <p:sp>
          <p:nvSpPr>
            <p:cNvPr id="2" name="Up Arrow 1"/>
            <p:cNvSpPr/>
            <p:nvPr/>
          </p:nvSpPr>
          <p:spPr>
            <a:xfrm>
              <a:off x="1907704" y="1988840"/>
              <a:ext cx="432048" cy="432048"/>
            </a:xfrm>
            <a:prstGeom prst="up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42282" y="2207210"/>
              <a:ext cx="39747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bg1"/>
                  </a:solidFill>
                </a:rPr>
                <a:t>5-14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1472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02569196"/>
              </p:ext>
            </p:extLst>
          </p:nvPr>
        </p:nvGraphicFramePr>
        <p:xfrm>
          <a:off x="323528" y="594360"/>
          <a:ext cx="4580466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50562074"/>
              </p:ext>
            </p:extLst>
          </p:nvPr>
        </p:nvGraphicFramePr>
        <p:xfrm>
          <a:off x="4139952" y="3573016"/>
          <a:ext cx="4580466" cy="2804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8483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11560" y="54868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Implications of suicide as legacy </a:t>
            </a:r>
            <a:r>
              <a:rPr lang="en-US" sz="2800" dirty="0"/>
              <a:t>of conflict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7304" y="1268760"/>
            <a:ext cx="792088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lnSpc>
                <a:spcPct val="110000"/>
              </a:lnSpc>
              <a:buAutoNum type="arabicPeriod"/>
            </a:pPr>
            <a:r>
              <a:rPr lang="en-US" sz="2400" dirty="0" smtClean="0"/>
              <a:t>Alter perspectives on prevention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2.	Adjust identification of at-risk individuals, groups and 	communities</a:t>
            </a:r>
          </a:p>
          <a:p>
            <a:pPr indent="-457200">
              <a:lnSpc>
                <a:spcPct val="110000"/>
              </a:lnSpc>
              <a:buAutoNum type="arabicPeriod" startAt="3"/>
            </a:pPr>
            <a:r>
              <a:rPr lang="en-US" sz="2400" dirty="0" smtClean="0"/>
              <a:t>Improve data analysis and sociological autopsy to sharpen 	understanding of risk and the disconnect between services 	and those in need</a:t>
            </a:r>
          </a:p>
          <a:p>
            <a:pPr indent="-457200">
              <a:lnSpc>
                <a:spcPct val="110000"/>
              </a:lnSpc>
              <a:buAutoNum type="arabicPeriod" startAt="3"/>
            </a:pPr>
            <a:r>
              <a:rPr lang="en-US" sz="2400" dirty="0" smtClean="0"/>
              <a:t>Inform ongoing suicide awareness training among 	gatekeepers of services and resources</a:t>
            </a:r>
          </a:p>
          <a:p>
            <a:pPr indent="-457200">
              <a:lnSpc>
                <a:spcPct val="110000"/>
              </a:lnSpc>
              <a:buAutoNum type="arabicPeriod" startAt="3"/>
            </a:pPr>
            <a:r>
              <a:rPr lang="en-US" sz="2400" dirty="0" smtClean="0"/>
              <a:t>Change focus of public health strategies to address mass 	medication in middle and older age groups</a:t>
            </a:r>
          </a:p>
          <a:p>
            <a:pPr marL="457200" indent="-457200">
              <a:lnSpc>
                <a:spcPct val="120000"/>
              </a:lnSpc>
              <a:buAutoNum type="arabicPeriod" startAt="3"/>
            </a:pPr>
            <a:endParaRPr lang="en-US" sz="24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1725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43629239"/>
              </p:ext>
            </p:extLst>
          </p:nvPr>
        </p:nvGraphicFramePr>
        <p:xfrm>
          <a:off x="395536" y="613411"/>
          <a:ext cx="8331200" cy="4859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75656" y="5805264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N. Ireland suicide rates per 100,000 population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300192" y="1844824"/>
            <a:ext cx="1152128" cy="504056"/>
          </a:xfrm>
          <a:prstGeom prst="straightConnector1">
            <a:avLst/>
          </a:prstGeom>
          <a:ln w="190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24128" y="3068960"/>
            <a:ext cx="0" cy="1224136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1403648" y="3429000"/>
            <a:ext cx="1080120" cy="1248792"/>
          </a:xfrm>
          <a:custGeom>
            <a:avLst/>
            <a:gdLst>
              <a:gd name="connsiteX0" fmla="*/ 565150 w 1200150"/>
              <a:gd name="connsiteY0" fmla="*/ 0 h 1320800"/>
              <a:gd name="connsiteX1" fmla="*/ 527050 w 1200150"/>
              <a:gd name="connsiteY1" fmla="*/ 12700 h 1320800"/>
              <a:gd name="connsiteX2" fmla="*/ 508000 w 1200150"/>
              <a:gd name="connsiteY2" fmla="*/ 25400 h 1320800"/>
              <a:gd name="connsiteX3" fmla="*/ 482600 w 1200150"/>
              <a:gd name="connsiteY3" fmla="*/ 38100 h 1320800"/>
              <a:gd name="connsiteX4" fmla="*/ 425450 w 1200150"/>
              <a:gd name="connsiteY4" fmla="*/ 63500 h 1320800"/>
              <a:gd name="connsiteX5" fmla="*/ 400050 w 1200150"/>
              <a:gd name="connsiteY5" fmla="*/ 82550 h 1320800"/>
              <a:gd name="connsiteX6" fmla="*/ 304800 w 1200150"/>
              <a:gd name="connsiteY6" fmla="*/ 152400 h 1320800"/>
              <a:gd name="connsiteX7" fmla="*/ 285750 w 1200150"/>
              <a:gd name="connsiteY7" fmla="*/ 171450 h 1320800"/>
              <a:gd name="connsiteX8" fmla="*/ 260350 w 1200150"/>
              <a:gd name="connsiteY8" fmla="*/ 190500 h 1320800"/>
              <a:gd name="connsiteX9" fmla="*/ 234950 w 1200150"/>
              <a:gd name="connsiteY9" fmla="*/ 222250 h 1320800"/>
              <a:gd name="connsiteX10" fmla="*/ 190500 w 1200150"/>
              <a:gd name="connsiteY10" fmla="*/ 266700 h 1320800"/>
              <a:gd name="connsiteX11" fmla="*/ 152400 w 1200150"/>
              <a:gd name="connsiteY11" fmla="*/ 311150 h 1320800"/>
              <a:gd name="connsiteX12" fmla="*/ 133350 w 1200150"/>
              <a:gd name="connsiteY12" fmla="*/ 336550 h 1320800"/>
              <a:gd name="connsiteX13" fmla="*/ 114300 w 1200150"/>
              <a:gd name="connsiteY13" fmla="*/ 355600 h 1320800"/>
              <a:gd name="connsiteX14" fmla="*/ 95250 w 1200150"/>
              <a:gd name="connsiteY14" fmla="*/ 393700 h 1320800"/>
              <a:gd name="connsiteX15" fmla="*/ 57150 w 1200150"/>
              <a:gd name="connsiteY15" fmla="*/ 450850 h 1320800"/>
              <a:gd name="connsiteX16" fmla="*/ 44450 w 1200150"/>
              <a:gd name="connsiteY16" fmla="*/ 482600 h 1320800"/>
              <a:gd name="connsiteX17" fmla="*/ 31750 w 1200150"/>
              <a:gd name="connsiteY17" fmla="*/ 508000 h 1320800"/>
              <a:gd name="connsiteX18" fmla="*/ 25400 w 1200150"/>
              <a:gd name="connsiteY18" fmla="*/ 539750 h 1320800"/>
              <a:gd name="connsiteX19" fmla="*/ 12700 w 1200150"/>
              <a:gd name="connsiteY19" fmla="*/ 577850 h 1320800"/>
              <a:gd name="connsiteX20" fmla="*/ 6350 w 1200150"/>
              <a:gd name="connsiteY20" fmla="*/ 704850 h 1320800"/>
              <a:gd name="connsiteX21" fmla="*/ 0 w 1200150"/>
              <a:gd name="connsiteY21" fmla="*/ 812800 h 1320800"/>
              <a:gd name="connsiteX22" fmla="*/ 6350 w 1200150"/>
              <a:gd name="connsiteY22" fmla="*/ 977900 h 1320800"/>
              <a:gd name="connsiteX23" fmla="*/ 31750 w 1200150"/>
              <a:gd name="connsiteY23" fmla="*/ 1054100 h 1320800"/>
              <a:gd name="connsiteX24" fmla="*/ 50800 w 1200150"/>
              <a:gd name="connsiteY24" fmla="*/ 1073150 h 1320800"/>
              <a:gd name="connsiteX25" fmla="*/ 88900 w 1200150"/>
              <a:gd name="connsiteY25" fmla="*/ 1123950 h 1320800"/>
              <a:gd name="connsiteX26" fmla="*/ 95250 w 1200150"/>
              <a:gd name="connsiteY26" fmla="*/ 1143000 h 1320800"/>
              <a:gd name="connsiteX27" fmla="*/ 114300 w 1200150"/>
              <a:gd name="connsiteY27" fmla="*/ 1155700 h 1320800"/>
              <a:gd name="connsiteX28" fmla="*/ 171450 w 1200150"/>
              <a:gd name="connsiteY28" fmla="*/ 1193800 h 1320800"/>
              <a:gd name="connsiteX29" fmla="*/ 228600 w 1200150"/>
              <a:gd name="connsiteY29" fmla="*/ 1225550 h 1320800"/>
              <a:gd name="connsiteX30" fmla="*/ 279400 w 1200150"/>
              <a:gd name="connsiteY30" fmla="*/ 1257300 h 1320800"/>
              <a:gd name="connsiteX31" fmla="*/ 387350 w 1200150"/>
              <a:gd name="connsiteY31" fmla="*/ 1289050 h 1320800"/>
              <a:gd name="connsiteX32" fmla="*/ 501650 w 1200150"/>
              <a:gd name="connsiteY32" fmla="*/ 1320800 h 1320800"/>
              <a:gd name="connsiteX33" fmla="*/ 838200 w 1200150"/>
              <a:gd name="connsiteY33" fmla="*/ 1308100 h 1320800"/>
              <a:gd name="connsiteX34" fmla="*/ 876300 w 1200150"/>
              <a:gd name="connsiteY34" fmla="*/ 1301750 h 1320800"/>
              <a:gd name="connsiteX35" fmla="*/ 927100 w 1200150"/>
              <a:gd name="connsiteY35" fmla="*/ 1289050 h 1320800"/>
              <a:gd name="connsiteX36" fmla="*/ 984250 w 1200150"/>
              <a:gd name="connsiteY36" fmla="*/ 1257300 h 1320800"/>
              <a:gd name="connsiteX37" fmla="*/ 1041400 w 1200150"/>
              <a:gd name="connsiteY37" fmla="*/ 1206500 h 1320800"/>
              <a:gd name="connsiteX38" fmla="*/ 1079500 w 1200150"/>
              <a:gd name="connsiteY38" fmla="*/ 1143000 h 1320800"/>
              <a:gd name="connsiteX39" fmla="*/ 1092200 w 1200150"/>
              <a:gd name="connsiteY39" fmla="*/ 1123950 h 1320800"/>
              <a:gd name="connsiteX40" fmla="*/ 1098550 w 1200150"/>
              <a:gd name="connsiteY40" fmla="*/ 1104900 h 1320800"/>
              <a:gd name="connsiteX41" fmla="*/ 1111250 w 1200150"/>
              <a:gd name="connsiteY41" fmla="*/ 1085850 h 1320800"/>
              <a:gd name="connsiteX42" fmla="*/ 1130300 w 1200150"/>
              <a:gd name="connsiteY42" fmla="*/ 1028700 h 1320800"/>
              <a:gd name="connsiteX43" fmla="*/ 1136650 w 1200150"/>
              <a:gd name="connsiteY43" fmla="*/ 1009650 h 1320800"/>
              <a:gd name="connsiteX44" fmla="*/ 1149350 w 1200150"/>
              <a:gd name="connsiteY44" fmla="*/ 939800 h 1320800"/>
              <a:gd name="connsiteX45" fmla="*/ 1168400 w 1200150"/>
              <a:gd name="connsiteY45" fmla="*/ 889000 h 1320800"/>
              <a:gd name="connsiteX46" fmla="*/ 1187450 w 1200150"/>
              <a:gd name="connsiteY46" fmla="*/ 781050 h 1320800"/>
              <a:gd name="connsiteX47" fmla="*/ 1193800 w 1200150"/>
              <a:gd name="connsiteY47" fmla="*/ 742950 h 1320800"/>
              <a:gd name="connsiteX48" fmla="*/ 1200150 w 1200150"/>
              <a:gd name="connsiteY48" fmla="*/ 628650 h 1320800"/>
              <a:gd name="connsiteX49" fmla="*/ 1193800 w 1200150"/>
              <a:gd name="connsiteY49" fmla="*/ 412750 h 1320800"/>
              <a:gd name="connsiteX50" fmla="*/ 1187450 w 1200150"/>
              <a:gd name="connsiteY50" fmla="*/ 368300 h 1320800"/>
              <a:gd name="connsiteX51" fmla="*/ 1181100 w 1200150"/>
              <a:gd name="connsiteY51" fmla="*/ 317500 h 1320800"/>
              <a:gd name="connsiteX52" fmla="*/ 1155700 w 1200150"/>
              <a:gd name="connsiteY52" fmla="*/ 266700 h 1320800"/>
              <a:gd name="connsiteX53" fmla="*/ 1149350 w 1200150"/>
              <a:gd name="connsiteY53" fmla="*/ 247650 h 1320800"/>
              <a:gd name="connsiteX54" fmla="*/ 1130300 w 1200150"/>
              <a:gd name="connsiteY54" fmla="*/ 228600 h 1320800"/>
              <a:gd name="connsiteX55" fmla="*/ 1047750 w 1200150"/>
              <a:gd name="connsiteY55" fmla="*/ 190500 h 1320800"/>
              <a:gd name="connsiteX56" fmla="*/ 1022350 w 1200150"/>
              <a:gd name="connsiteY56" fmla="*/ 184150 h 1320800"/>
              <a:gd name="connsiteX57" fmla="*/ 990600 w 1200150"/>
              <a:gd name="connsiteY57" fmla="*/ 171450 h 1320800"/>
              <a:gd name="connsiteX58" fmla="*/ 965200 w 1200150"/>
              <a:gd name="connsiteY58" fmla="*/ 165100 h 1320800"/>
              <a:gd name="connsiteX59" fmla="*/ 920750 w 1200150"/>
              <a:gd name="connsiteY59" fmla="*/ 152400 h 1320800"/>
              <a:gd name="connsiteX60" fmla="*/ 869950 w 1200150"/>
              <a:gd name="connsiteY60" fmla="*/ 146050 h 1320800"/>
              <a:gd name="connsiteX61" fmla="*/ 819150 w 1200150"/>
              <a:gd name="connsiteY61" fmla="*/ 120650 h 1320800"/>
              <a:gd name="connsiteX62" fmla="*/ 781050 w 1200150"/>
              <a:gd name="connsiteY62" fmla="*/ 107950 h 1320800"/>
              <a:gd name="connsiteX63" fmla="*/ 762000 w 1200150"/>
              <a:gd name="connsiteY63" fmla="*/ 95250 h 1320800"/>
              <a:gd name="connsiteX64" fmla="*/ 723900 w 1200150"/>
              <a:gd name="connsiteY64" fmla="*/ 82550 h 1320800"/>
              <a:gd name="connsiteX65" fmla="*/ 704850 w 1200150"/>
              <a:gd name="connsiteY65" fmla="*/ 76200 h 1320800"/>
              <a:gd name="connsiteX66" fmla="*/ 660400 w 1200150"/>
              <a:gd name="connsiteY66" fmla="*/ 57150 h 1320800"/>
              <a:gd name="connsiteX67" fmla="*/ 615950 w 1200150"/>
              <a:gd name="connsiteY67" fmla="*/ 38100 h 1320800"/>
              <a:gd name="connsiteX68" fmla="*/ 603250 w 1200150"/>
              <a:gd name="connsiteY68" fmla="*/ 3810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200150" h="1320800">
                <a:moveTo>
                  <a:pt x="565150" y="0"/>
                </a:moveTo>
                <a:cubicBezTo>
                  <a:pt x="552450" y="4233"/>
                  <a:pt x="539283" y="7263"/>
                  <a:pt x="527050" y="12700"/>
                </a:cubicBezTo>
                <a:cubicBezTo>
                  <a:pt x="520076" y="15800"/>
                  <a:pt x="514626" y="21614"/>
                  <a:pt x="508000" y="25400"/>
                </a:cubicBezTo>
                <a:cubicBezTo>
                  <a:pt x="499781" y="30096"/>
                  <a:pt x="491195" y="34133"/>
                  <a:pt x="482600" y="38100"/>
                </a:cubicBezTo>
                <a:cubicBezTo>
                  <a:pt x="463672" y="46836"/>
                  <a:pt x="443805" y="53617"/>
                  <a:pt x="425450" y="63500"/>
                </a:cubicBezTo>
                <a:cubicBezTo>
                  <a:pt x="416132" y="68518"/>
                  <a:pt x="408720" y="76481"/>
                  <a:pt x="400050" y="82550"/>
                </a:cubicBezTo>
                <a:cubicBezTo>
                  <a:pt x="367823" y="105109"/>
                  <a:pt x="332962" y="124238"/>
                  <a:pt x="304800" y="152400"/>
                </a:cubicBezTo>
                <a:cubicBezTo>
                  <a:pt x="298450" y="158750"/>
                  <a:pt x="292568" y="165606"/>
                  <a:pt x="285750" y="171450"/>
                </a:cubicBezTo>
                <a:cubicBezTo>
                  <a:pt x="277715" y="178338"/>
                  <a:pt x="267834" y="183016"/>
                  <a:pt x="260350" y="190500"/>
                </a:cubicBezTo>
                <a:cubicBezTo>
                  <a:pt x="250766" y="200084"/>
                  <a:pt x="244108" y="212259"/>
                  <a:pt x="234950" y="222250"/>
                </a:cubicBezTo>
                <a:cubicBezTo>
                  <a:pt x="220791" y="237696"/>
                  <a:pt x="203072" y="249937"/>
                  <a:pt x="190500" y="266700"/>
                </a:cubicBezTo>
                <a:cubicBezTo>
                  <a:pt x="134792" y="340978"/>
                  <a:pt x="205467" y="249238"/>
                  <a:pt x="152400" y="311150"/>
                </a:cubicBezTo>
                <a:cubicBezTo>
                  <a:pt x="145512" y="319185"/>
                  <a:pt x="140238" y="328515"/>
                  <a:pt x="133350" y="336550"/>
                </a:cubicBezTo>
                <a:cubicBezTo>
                  <a:pt x="127506" y="343368"/>
                  <a:pt x="120049" y="348701"/>
                  <a:pt x="114300" y="355600"/>
                </a:cubicBezTo>
                <a:cubicBezTo>
                  <a:pt x="91552" y="382897"/>
                  <a:pt x="109569" y="365061"/>
                  <a:pt x="95250" y="393700"/>
                </a:cubicBezTo>
                <a:cubicBezTo>
                  <a:pt x="39592" y="505016"/>
                  <a:pt x="110327" y="355131"/>
                  <a:pt x="57150" y="450850"/>
                </a:cubicBezTo>
                <a:cubicBezTo>
                  <a:pt x="51614" y="460814"/>
                  <a:pt x="49079" y="472184"/>
                  <a:pt x="44450" y="482600"/>
                </a:cubicBezTo>
                <a:cubicBezTo>
                  <a:pt x="40605" y="491250"/>
                  <a:pt x="35983" y="499533"/>
                  <a:pt x="31750" y="508000"/>
                </a:cubicBezTo>
                <a:cubicBezTo>
                  <a:pt x="29633" y="518583"/>
                  <a:pt x="28240" y="529337"/>
                  <a:pt x="25400" y="539750"/>
                </a:cubicBezTo>
                <a:cubicBezTo>
                  <a:pt x="21878" y="552665"/>
                  <a:pt x="14234" y="564551"/>
                  <a:pt x="12700" y="577850"/>
                </a:cubicBezTo>
                <a:cubicBezTo>
                  <a:pt x="7842" y="619957"/>
                  <a:pt x="8638" y="662526"/>
                  <a:pt x="6350" y="704850"/>
                </a:cubicBezTo>
                <a:cubicBezTo>
                  <a:pt x="4404" y="740843"/>
                  <a:pt x="2117" y="776817"/>
                  <a:pt x="0" y="812800"/>
                </a:cubicBezTo>
                <a:cubicBezTo>
                  <a:pt x="2117" y="867833"/>
                  <a:pt x="1509" y="923039"/>
                  <a:pt x="6350" y="977900"/>
                </a:cubicBezTo>
                <a:cubicBezTo>
                  <a:pt x="7991" y="996500"/>
                  <a:pt x="18487" y="1035531"/>
                  <a:pt x="31750" y="1054100"/>
                </a:cubicBezTo>
                <a:cubicBezTo>
                  <a:pt x="36970" y="1061408"/>
                  <a:pt x="45580" y="1065842"/>
                  <a:pt x="50800" y="1073150"/>
                </a:cubicBezTo>
                <a:cubicBezTo>
                  <a:pt x="95937" y="1136342"/>
                  <a:pt x="22550" y="1057600"/>
                  <a:pt x="88900" y="1123950"/>
                </a:cubicBezTo>
                <a:cubicBezTo>
                  <a:pt x="91017" y="1130300"/>
                  <a:pt x="91069" y="1137773"/>
                  <a:pt x="95250" y="1143000"/>
                </a:cubicBezTo>
                <a:cubicBezTo>
                  <a:pt x="100018" y="1148959"/>
                  <a:pt x="108090" y="1151264"/>
                  <a:pt x="114300" y="1155700"/>
                </a:cubicBezTo>
                <a:cubicBezTo>
                  <a:pt x="225039" y="1234799"/>
                  <a:pt x="42618" y="1107912"/>
                  <a:pt x="171450" y="1193800"/>
                </a:cubicBezTo>
                <a:cubicBezTo>
                  <a:pt x="270097" y="1259565"/>
                  <a:pt x="117955" y="1165972"/>
                  <a:pt x="228600" y="1225550"/>
                </a:cubicBezTo>
                <a:cubicBezTo>
                  <a:pt x="246182" y="1235017"/>
                  <a:pt x="260860" y="1249884"/>
                  <a:pt x="279400" y="1257300"/>
                </a:cubicBezTo>
                <a:cubicBezTo>
                  <a:pt x="314225" y="1271230"/>
                  <a:pt x="351767" y="1277189"/>
                  <a:pt x="387350" y="1289050"/>
                </a:cubicBezTo>
                <a:cubicBezTo>
                  <a:pt x="463013" y="1314271"/>
                  <a:pt x="424898" y="1303744"/>
                  <a:pt x="501650" y="1320800"/>
                </a:cubicBezTo>
                <a:lnTo>
                  <a:pt x="838200" y="1308100"/>
                </a:lnTo>
                <a:cubicBezTo>
                  <a:pt x="851059" y="1307446"/>
                  <a:pt x="863711" y="1304448"/>
                  <a:pt x="876300" y="1301750"/>
                </a:cubicBezTo>
                <a:cubicBezTo>
                  <a:pt x="893367" y="1298093"/>
                  <a:pt x="910167" y="1293283"/>
                  <a:pt x="927100" y="1289050"/>
                </a:cubicBezTo>
                <a:cubicBezTo>
                  <a:pt x="992501" y="1239999"/>
                  <a:pt x="909413" y="1298876"/>
                  <a:pt x="984250" y="1257300"/>
                </a:cubicBezTo>
                <a:cubicBezTo>
                  <a:pt x="1001476" y="1247730"/>
                  <a:pt x="1030660" y="1219626"/>
                  <a:pt x="1041400" y="1206500"/>
                </a:cubicBezTo>
                <a:cubicBezTo>
                  <a:pt x="1070833" y="1170527"/>
                  <a:pt x="1060729" y="1175849"/>
                  <a:pt x="1079500" y="1143000"/>
                </a:cubicBezTo>
                <a:cubicBezTo>
                  <a:pt x="1083286" y="1136374"/>
                  <a:pt x="1088787" y="1130776"/>
                  <a:pt x="1092200" y="1123950"/>
                </a:cubicBezTo>
                <a:cubicBezTo>
                  <a:pt x="1095193" y="1117963"/>
                  <a:pt x="1095557" y="1110887"/>
                  <a:pt x="1098550" y="1104900"/>
                </a:cubicBezTo>
                <a:cubicBezTo>
                  <a:pt x="1101963" y="1098074"/>
                  <a:pt x="1108315" y="1092895"/>
                  <a:pt x="1111250" y="1085850"/>
                </a:cubicBezTo>
                <a:cubicBezTo>
                  <a:pt x="1118973" y="1067314"/>
                  <a:pt x="1123950" y="1047750"/>
                  <a:pt x="1130300" y="1028700"/>
                </a:cubicBezTo>
                <a:cubicBezTo>
                  <a:pt x="1132417" y="1022350"/>
                  <a:pt x="1135027" y="1016144"/>
                  <a:pt x="1136650" y="1009650"/>
                </a:cubicBezTo>
                <a:cubicBezTo>
                  <a:pt x="1155475" y="934351"/>
                  <a:pt x="1126597" y="1053563"/>
                  <a:pt x="1149350" y="939800"/>
                </a:cubicBezTo>
                <a:cubicBezTo>
                  <a:pt x="1151341" y="929845"/>
                  <a:pt x="1166776" y="893061"/>
                  <a:pt x="1168400" y="889000"/>
                </a:cubicBezTo>
                <a:cubicBezTo>
                  <a:pt x="1174750" y="853017"/>
                  <a:pt x="1181189" y="817049"/>
                  <a:pt x="1187450" y="781050"/>
                </a:cubicBezTo>
                <a:cubicBezTo>
                  <a:pt x="1189656" y="768365"/>
                  <a:pt x="1193800" y="742950"/>
                  <a:pt x="1193800" y="742950"/>
                </a:cubicBezTo>
                <a:cubicBezTo>
                  <a:pt x="1195917" y="704850"/>
                  <a:pt x="1200150" y="666809"/>
                  <a:pt x="1200150" y="628650"/>
                </a:cubicBezTo>
                <a:cubicBezTo>
                  <a:pt x="1200150" y="556652"/>
                  <a:pt x="1197308" y="484662"/>
                  <a:pt x="1193800" y="412750"/>
                </a:cubicBezTo>
                <a:cubicBezTo>
                  <a:pt x="1193071" y="397801"/>
                  <a:pt x="1189428" y="383136"/>
                  <a:pt x="1187450" y="368300"/>
                </a:cubicBezTo>
                <a:cubicBezTo>
                  <a:pt x="1185195" y="351385"/>
                  <a:pt x="1186190" y="333788"/>
                  <a:pt x="1181100" y="317500"/>
                </a:cubicBezTo>
                <a:cubicBezTo>
                  <a:pt x="1175453" y="299430"/>
                  <a:pt x="1161687" y="284661"/>
                  <a:pt x="1155700" y="266700"/>
                </a:cubicBezTo>
                <a:cubicBezTo>
                  <a:pt x="1153583" y="260350"/>
                  <a:pt x="1153063" y="253219"/>
                  <a:pt x="1149350" y="247650"/>
                </a:cubicBezTo>
                <a:cubicBezTo>
                  <a:pt x="1144369" y="240178"/>
                  <a:pt x="1137484" y="233988"/>
                  <a:pt x="1130300" y="228600"/>
                </a:cubicBezTo>
                <a:cubicBezTo>
                  <a:pt x="1104311" y="209108"/>
                  <a:pt x="1078942" y="200897"/>
                  <a:pt x="1047750" y="190500"/>
                </a:cubicBezTo>
                <a:cubicBezTo>
                  <a:pt x="1039471" y="187740"/>
                  <a:pt x="1030629" y="186910"/>
                  <a:pt x="1022350" y="184150"/>
                </a:cubicBezTo>
                <a:cubicBezTo>
                  <a:pt x="1011536" y="180545"/>
                  <a:pt x="1001414" y="175055"/>
                  <a:pt x="990600" y="171450"/>
                </a:cubicBezTo>
                <a:cubicBezTo>
                  <a:pt x="982321" y="168690"/>
                  <a:pt x="973591" y="167498"/>
                  <a:pt x="965200" y="165100"/>
                </a:cubicBezTo>
                <a:cubicBezTo>
                  <a:pt x="944062" y="159061"/>
                  <a:pt x="944571" y="156370"/>
                  <a:pt x="920750" y="152400"/>
                </a:cubicBezTo>
                <a:cubicBezTo>
                  <a:pt x="903917" y="149595"/>
                  <a:pt x="886883" y="148167"/>
                  <a:pt x="869950" y="146050"/>
                </a:cubicBezTo>
                <a:cubicBezTo>
                  <a:pt x="844536" y="129107"/>
                  <a:pt x="853326" y="133077"/>
                  <a:pt x="819150" y="120650"/>
                </a:cubicBezTo>
                <a:cubicBezTo>
                  <a:pt x="806569" y="116075"/>
                  <a:pt x="792189" y="115376"/>
                  <a:pt x="781050" y="107950"/>
                </a:cubicBezTo>
                <a:cubicBezTo>
                  <a:pt x="774700" y="103717"/>
                  <a:pt x="768974" y="98350"/>
                  <a:pt x="762000" y="95250"/>
                </a:cubicBezTo>
                <a:cubicBezTo>
                  <a:pt x="749767" y="89813"/>
                  <a:pt x="736600" y="86783"/>
                  <a:pt x="723900" y="82550"/>
                </a:cubicBezTo>
                <a:cubicBezTo>
                  <a:pt x="717550" y="80433"/>
                  <a:pt x="710419" y="79913"/>
                  <a:pt x="704850" y="76200"/>
                </a:cubicBezTo>
                <a:cubicBezTo>
                  <a:pt x="666244" y="50463"/>
                  <a:pt x="707263" y="74724"/>
                  <a:pt x="660400" y="57150"/>
                </a:cubicBezTo>
                <a:cubicBezTo>
                  <a:pt x="636796" y="48299"/>
                  <a:pt x="638477" y="42605"/>
                  <a:pt x="615950" y="38100"/>
                </a:cubicBezTo>
                <a:cubicBezTo>
                  <a:pt x="611799" y="37270"/>
                  <a:pt x="607483" y="38100"/>
                  <a:pt x="603250" y="38100"/>
                </a:cubicBezTo>
              </a:path>
            </a:pathLst>
          </a:custGeom>
          <a:ln w="19050" cmpd="sng">
            <a:solidFill>
              <a:srgbClr val="FF0000"/>
            </a:solidFill>
            <a:prstDash val="solid"/>
          </a:ln>
          <a:effectLst>
            <a:outerShdw blurRad="40005" dist="19939" dir="288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874355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59490935"/>
              </p:ext>
            </p:extLst>
          </p:nvPr>
        </p:nvGraphicFramePr>
        <p:xfrm>
          <a:off x="467544" y="866176"/>
          <a:ext cx="8064896" cy="5299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0502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86071826"/>
              </p:ext>
            </p:extLst>
          </p:nvPr>
        </p:nvGraphicFramePr>
        <p:xfrm>
          <a:off x="539552" y="812800"/>
          <a:ext cx="8064896" cy="5568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reeform 7"/>
          <p:cNvSpPr/>
          <p:nvPr/>
        </p:nvSpPr>
        <p:spPr>
          <a:xfrm>
            <a:off x="3923928" y="1988840"/>
            <a:ext cx="1728192" cy="1536824"/>
          </a:xfrm>
          <a:custGeom>
            <a:avLst/>
            <a:gdLst>
              <a:gd name="connsiteX0" fmla="*/ 565150 w 1200150"/>
              <a:gd name="connsiteY0" fmla="*/ 0 h 1320800"/>
              <a:gd name="connsiteX1" fmla="*/ 527050 w 1200150"/>
              <a:gd name="connsiteY1" fmla="*/ 12700 h 1320800"/>
              <a:gd name="connsiteX2" fmla="*/ 508000 w 1200150"/>
              <a:gd name="connsiteY2" fmla="*/ 25400 h 1320800"/>
              <a:gd name="connsiteX3" fmla="*/ 482600 w 1200150"/>
              <a:gd name="connsiteY3" fmla="*/ 38100 h 1320800"/>
              <a:gd name="connsiteX4" fmla="*/ 425450 w 1200150"/>
              <a:gd name="connsiteY4" fmla="*/ 63500 h 1320800"/>
              <a:gd name="connsiteX5" fmla="*/ 400050 w 1200150"/>
              <a:gd name="connsiteY5" fmla="*/ 82550 h 1320800"/>
              <a:gd name="connsiteX6" fmla="*/ 304800 w 1200150"/>
              <a:gd name="connsiteY6" fmla="*/ 152400 h 1320800"/>
              <a:gd name="connsiteX7" fmla="*/ 285750 w 1200150"/>
              <a:gd name="connsiteY7" fmla="*/ 171450 h 1320800"/>
              <a:gd name="connsiteX8" fmla="*/ 260350 w 1200150"/>
              <a:gd name="connsiteY8" fmla="*/ 190500 h 1320800"/>
              <a:gd name="connsiteX9" fmla="*/ 234950 w 1200150"/>
              <a:gd name="connsiteY9" fmla="*/ 222250 h 1320800"/>
              <a:gd name="connsiteX10" fmla="*/ 190500 w 1200150"/>
              <a:gd name="connsiteY10" fmla="*/ 266700 h 1320800"/>
              <a:gd name="connsiteX11" fmla="*/ 152400 w 1200150"/>
              <a:gd name="connsiteY11" fmla="*/ 311150 h 1320800"/>
              <a:gd name="connsiteX12" fmla="*/ 133350 w 1200150"/>
              <a:gd name="connsiteY12" fmla="*/ 336550 h 1320800"/>
              <a:gd name="connsiteX13" fmla="*/ 114300 w 1200150"/>
              <a:gd name="connsiteY13" fmla="*/ 355600 h 1320800"/>
              <a:gd name="connsiteX14" fmla="*/ 95250 w 1200150"/>
              <a:gd name="connsiteY14" fmla="*/ 393700 h 1320800"/>
              <a:gd name="connsiteX15" fmla="*/ 57150 w 1200150"/>
              <a:gd name="connsiteY15" fmla="*/ 450850 h 1320800"/>
              <a:gd name="connsiteX16" fmla="*/ 44450 w 1200150"/>
              <a:gd name="connsiteY16" fmla="*/ 482600 h 1320800"/>
              <a:gd name="connsiteX17" fmla="*/ 31750 w 1200150"/>
              <a:gd name="connsiteY17" fmla="*/ 508000 h 1320800"/>
              <a:gd name="connsiteX18" fmla="*/ 25400 w 1200150"/>
              <a:gd name="connsiteY18" fmla="*/ 539750 h 1320800"/>
              <a:gd name="connsiteX19" fmla="*/ 12700 w 1200150"/>
              <a:gd name="connsiteY19" fmla="*/ 577850 h 1320800"/>
              <a:gd name="connsiteX20" fmla="*/ 6350 w 1200150"/>
              <a:gd name="connsiteY20" fmla="*/ 704850 h 1320800"/>
              <a:gd name="connsiteX21" fmla="*/ 0 w 1200150"/>
              <a:gd name="connsiteY21" fmla="*/ 812800 h 1320800"/>
              <a:gd name="connsiteX22" fmla="*/ 6350 w 1200150"/>
              <a:gd name="connsiteY22" fmla="*/ 977900 h 1320800"/>
              <a:gd name="connsiteX23" fmla="*/ 31750 w 1200150"/>
              <a:gd name="connsiteY23" fmla="*/ 1054100 h 1320800"/>
              <a:gd name="connsiteX24" fmla="*/ 50800 w 1200150"/>
              <a:gd name="connsiteY24" fmla="*/ 1073150 h 1320800"/>
              <a:gd name="connsiteX25" fmla="*/ 88900 w 1200150"/>
              <a:gd name="connsiteY25" fmla="*/ 1123950 h 1320800"/>
              <a:gd name="connsiteX26" fmla="*/ 95250 w 1200150"/>
              <a:gd name="connsiteY26" fmla="*/ 1143000 h 1320800"/>
              <a:gd name="connsiteX27" fmla="*/ 114300 w 1200150"/>
              <a:gd name="connsiteY27" fmla="*/ 1155700 h 1320800"/>
              <a:gd name="connsiteX28" fmla="*/ 171450 w 1200150"/>
              <a:gd name="connsiteY28" fmla="*/ 1193800 h 1320800"/>
              <a:gd name="connsiteX29" fmla="*/ 228600 w 1200150"/>
              <a:gd name="connsiteY29" fmla="*/ 1225550 h 1320800"/>
              <a:gd name="connsiteX30" fmla="*/ 279400 w 1200150"/>
              <a:gd name="connsiteY30" fmla="*/ 1257300 h 1320800"/>
              <a:gd name="connsiteX31" fmla="*/ 387350 w 1200150"/>
              <a:gd name="connsiteY31" fmla="*/ 1289050 h 1320800"/>
              <a:gd name="connsiteX32" fmla="*/ 501650 w 1200150"/>
              <a:gd name="connsiteY32" fmla="*/ 1320800 h 1320800"/>
              <a:gd name="connsiteX33" fmla="*/ 838200 w 1200150"/>
              <a:gd name="connsiteY33" fmla="*/ 1308100 h 1320800"/>
              <a:gd name="connsiteX34" fmla="*/ 876300 w 1200150"/>
              <a:gd name="connsiteY34" fmla="*/ 1301750 h 1320800"/>
              <a:gd name="connsiteX35" fmla="*/ 927100 w 1200150"/>
              <a:gd name="connsiteY35" fmla="*/ 1289050 h 1320800"/>
              <a:gd name="connsiteX36" fmla="*/ 984250 w 1200150"/>
              <a:gd name="connsiteY36" fmla="*/ 1257300 h 1320800"/>
              <a:gd name="connsiteX37" fmla="*/ 1041400 w 1200150"/>
              <a:gd name="connsiteY37" fmla="*/ 1206500 h 1320800"/>
              <a:gd name="connsiteX38" fmla="*/ 1079500 w 1200150"/>
              <a:gd name="connsiteY38" fmla="*/ 1143000 h 1320800"/>
              <a:gd name="connsiteX39" fmla="*/ 1092200 w 1200150"/>
              <a:gd name="connsiteY39" fmla="*/ 1123950 h 1320800"/>
              <a:gd name="connsiteX40" fmla="*/ 1098550 w 1200150"/>
              <a:gd name="connsiteY40" fmla="*/ 1104900 h 1320800"/>
              <a:gd name="connsiteX41" fmla="*/ 1111250 w 1200150"/>
              <a:gd name="connsiteY41" fmla="*/ 1085850 h 1320800"/>
              <a:gd name="connsiteX42" fmla="*/ 1130300 w 1200150"/>
              <a:gd name="connsiteY42" fmla="*/ 1028700 h 1320800"/>
              <a:gd name="connsiteX43" fmla="*/ 1136650 w 1200150"/>
              <a:gd name="connsiteY43" fmla="*/ 1009650 h 1320800"/>
              <a:gd name="connsiteX44" fmla="*/ 1149350 w 1200150"/>
              <a:gd name="connsiteY44" fmla="*/ 939800 h 1320800"/>
              <a:gd name="connsiteX45" fmla="*/ 1168400 w 1200150"/>
              <a:gd name="connsiteY45" fmla="*/ 889000 h 1320800"/>
              <a:gd name="connsiteX46" fmla="*/ 1187450 w 1200150"/>
              <a:gd name="connsiteY46" fmla="*/ 781050 h 1320800"/>
              <a:gd name="connsiteX47" fmla="*/ 1193800 w 1200150"/>
              <a:gd name="connsiteY47" fmla="*/ 742950 h 1320800"/>
              <a:gd name="connsiteX48" fmla="*/ 1200150 w 1200150"/>
              <a:gd name="connsiteY48" fmla="*/ 628650 h 1320800"/>
              <a:gd name="connsiteX49" fmla="*/ 1193800 w 1200150"/>
              <a:gd name="connsiteY49" fmla="*/ 412750 h 1320800"/>
              <a:gd name="connsiteX50" fmla="*/ 1187450 w 1200150"/>
              <a:gd name="connsiteY50" fmla="*/ 368300 h 1320800"/>
              <a:gd name="connsiteX51" fmla="*/ 1181100 w 1200150"/>
              <a:gd name="connsiteY51" fmla="*/ 317500 h 1320800"/>
              <a:gd name="connsiteX52" fmla="*/ 1155700 w 1200150"/>
              <a:gd name="connsiteY52" fmla="*/ 266700 h 1320800"/>
              <a:gd name="connsiteX53" fmla="*/ 1149350 w 1200150"/>
              <a:gd name="connsiteY53" fmla="*/ 247650 h 1320800"/>
              <a:gd name="connsiteX54" fmla="*/ 1130300 w 1200150"/>
              <a:gd name="connsiteY54" fmla="*/ 228600 h 1320800"/>
              <a:gd name="connsiteX55" fmla="*/ 1047750 w 1200150"/>
              <a:gd name="connsiteY55" fmla="*/ 190500 h 1320800"/>
              <a:gd name="connsiteX56" fmla="*/ 1022350 w 1200150"/>
              <a:gd name="connsiteY56" fmla="*/ 184150 h 1320800"/>
              <a:gd name="connsiteX57" fmla="*/ 990600 w 1200150"/>
              <a:gd name="connsiteY57" fmla="*/ 171450 h 1320800"/>
              <a:gd name="connsiteX58" fmla="*/ 965200 w 1200150"/>
              <a:gd name="connsiteY58" fmla="*/ 165100 h 1320800"/>
              <a:gd name="connsiteX59" fmla="*/ 920750 w 1200150"/>
              <a:gd name="connsiteY59" fmla="*/ 152400 h 1320800"/>
              <a:gd name="connsiteX60" fmla="*/ 869950 w 1200150"/>
              <a:gd name="connsiteY60" fmla="*/ 146050 h 1320800"/>
              <a:gd name="connsiteX61" fmla="*/ 819150 w 1200150"/>
              <a:gd name="connsiteY61" fmla="*/ 120650 h 1320800"/>
              <a:gd name="connsiteX62" fmla="*/ 781050 w 1200150"/>
              <a:gd name="connsiteY62" fmla="*/ 107950 h 1320800"/>
              <a:gd name="connsiteX63" fmla="*/ 762000 w 1200150"/>
              <a:gd name="connsiteY63" fmla="*/ 95250 h 1320800"/>
              <a:gd name="connsiteX64" fmla="*/ 723900 w 1200150"/>
              <a:gd name="connsiteY64" fmla="*/ 82550 h 1320800"/>
              <a:gd name="connsiteX65" fmla="*/ 704850 w 1200150"/>
              <a:gd name="connsiteY65" fmla="*/ 76200 h 1320800"/>
              <a:gd name="connsiteX66" fmla="*/ 660400 w 1200150"/>
              <a:gd name="connsiteY66" fmla="*/ 57150 h 1320800"/>
              <a:gd name="connsiteX67" fmla="*/ 615950 w 1200150"/>
              <a:gd name="connsiteY67" fmla="*/ 38100 h 1320800"/>
              <a:gd name="connsiteX68" fmla="*/ 603250 w 1200150"/>
              <a:gd name="connsiteY68" fmla="*/ 3810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200150" h="1320800">
                <a:moveTo>
                  <a:pt x="565150" y="0"/>
                </a:moveTo>
                <a:cubicBezTo>
                  <a:pt x="552450" y="4233"/>
                  <a:pt x="539283" y="7263"/>
                  <a:pt x="527050" y="12700"/>
                </a:cubicBezTo>
                <a:cubicBezTo>
                  <a:pt x="520076" y="15800"/>
                  <a:pt x="514626" y="21614"/>
                  <a:pt x="508000" y="25400"/>
                </a:cubicBezTo>
                <a:cubicBezTo>
                  <a:pt x="499781" y="30096"/>
                  <a:pt x="491195" y="34133"/>
                  <a:pt x="482600" y="38100"/>
                </a:cubicBezTo>
                <a:cubicBezTo>
                  <a:pt x="463672" y="46836"/>
                  <a:pt x="443805" y="53617"/>
                  <a:pt x="425450" y="63500"/>
                </a:cubicBezTo>
                <a:cubicBezTo>
                  <a:pt x="416132" y="68518"/>
                  <a:pt x="408720" y="76481"/>
                  <a:pt x="400050" y="82550"/>
                </a:cubicBezTo>
                <a:cubicBezTo>
                  <a:pt x="367823" y="105109"/>
                  <a:pt x="332962" y="124238"/>
                  <a:pt x="304800" y="152400"/>
                </a:cubicBezTo>
                <a:cubicBezTo>
                  <a:pt x="298450" y="158750"/>
                  <a:pt x="292568" y="165606"/>
                  <a:pt x="285750" y="171450"/>
                </a:cubicBezTo>
                <a:cubicBezTo>
                  <a:pt x="277715" y="178338"/>
                  <a:pt x="267834" y="183016"/>
                  <a:pt x="260350" y="190500"/>
                </a:cubicBezTo>
                <a:cubicBezTo>
                  <a:pt x="250766" y="200084"/>
                  <a:pt x="244108" y="212259"/>
                  <a:pt x="234950" y="222250"/>
                </a:cubicBezTo>
                <a:cubicBezTo>
                  <a:pt x="220791" y="237696"/>
                  <a:pt x="203072" y="249937"/>
                  <a:pt x="190500" y="266700"/>
                </a:cubicBezTo>
                <a:cubicBezTo>
                  <a:pt x="134792" y="340978"/>
                  <a:pt x="205467" y="249238"/>
                  <a:pt x="152400" y="311150"/>
                </a:cubicBezTo>
                <a:cubicBezTo>
                  <a:pt x="145512" y="319185"/>
                  <a:pt x="140238" y="328515"/>
                  <a:pt x="133350" y="336550"/>
                </a:cubicBezTo>
                <a:cubicBezTo>
                  <a:pt x="127506" y="343368"/>
                  <a:pt x="120049" y="348701"/>
                  <a:pt x="114300" y="355600"/>
                </a:cubicBezTo>
                <a:cubicBezTo>
                  <a:pt x="91552" y="382897"/>
                  <a:pt x="109569" y="365061"/>
                  <a:pt x="95250" y="393700"/>
                </a:cubicBezTo>
                <a:cubicBezTo>
                  <a:pt x="39592" y="505016"/>
                  <a:pt x="110327" y="355131"/>
                  <a:pt x="57150" y="450850"/>
                </a:cubicBezTo>
                <a:cubicBezTo>
                  <a:pt x="51614" y="460814"/>
                  <a:pt x="49079" y="472184"/>
                  <a:pt x="44450" y="482600"/>
                </a:cubicBezTo>
                <a:cubicBezTo>
                  <a:pt x="40605" y="491250"/>
                  <a:pt x="35983" y="499533"/>
                  <a:pt x="31750" y="508000"/>
                </a:cubicBezTo>
                <a:cubicBezTo>
                  <a:pt x="29633" y="518583"/>
                  <a:pt x="28240" y="529337"/>
                  <a:pt x="25400" y="539750"/>
                </a:cubicBezTo>
                <a:cubicBezTo>
                  <a:pt x="21878" y="552665"/>
                  <a:pt x="14234" y="564551"/>
                  <a:pt x="12700" y="577850"/>
                </a:cubicBezTo>
                <a:cubicBezTo>
                  <a:pt x="7842" y="619957"/>
                  <a:pt x="8638" y="662526"/>
                  <a:pt x="6350" y="704850"/>
                </a:cubicBezTo>
                <a:cubicBezTo>
                  <a:pt x="4404" y="740843"/>
                  <a:pt x="2117" y="776817"/>
                  <a:pt x="0" y="812800"/>
                </a:cubicBezTo>
                <a:cubicBezTo>
                  <a:pt x="2117" y="867833"/>
                  <a:pt x="1509" y="923039"/>
                  <a:pt x="6350" y="977900"/>
                </a:cubicBezTo>
                <a:cubicBezTo>
                  <a:pt x="7991" y="996500"/>
                  <a:pt x="18487" y="1035531"/>
                  <a:pt x="31750" y="1054100"/>
                </a:cubicBezTo>
                <a:cubicBezTo>
                  <a:pt x="36970" y="1061408"/>
                  <a:pt x="45580" y="1065842"/>
                  <a:pt x="50800" y="1073150"/>
                </a:cubicBezTo>
                <a:cubicBezTo>
                  <a:pt x="95937" y="1136342"/>
                  <a:pt x="22550" y="1057600"/>
                  <a:pt x="88900" y="1123950"/>
                </a:cubicBezTo>
                <a:cubicBezTo>
                  <a:pt x="91017" y="1130300"/>
                  <a:pt x="91069" y="1137773"/>
                  <a:pt x="95250" y="1143000"/>
                </a:cubicBezTo>
                <a:cubicBezTo>
                  <a:pt x="100018" y="1148959"/>
                  <a:pt x="108090" y="1151264"/>
                  <a:pt x="114300" y="1155700"/>
                </a:cubicBezTo>
                <a:cubicBezTo>
                  <a:pt x="225039" y="1234799"/>
                  <a:pt x="42618" y="1107912"/>
                  <a:pt x="171450" y="1193800"/>
                </a:cubicBezTo>
                <a:cubicBezTo>
                  <a:pt x="270097" y="1259565"/>
                  <a:pt x="117955" y="1165972"/>
                  <a:pt x="228600" y="1225550"/>
                </a:cubicBezTo>
                <a:cubicBezTo>
                  <a:pt x="246182" y="1235017"/>
                  <a:pt x="260860" y="1249884"/>
                  <a:pt x="279400" y="1257300"/>
                </a:cubicBezTo>
                <a:cubicBezTo>
                  <a:pt x="314225" y="1271230"/>
                  <a:pt x="351767" y="1277189"/>
                  <a:pt x="387350" y="1289050"/>
                </a:cubicBezTo>
                <a:cubicBezTo>
                  <a:pt x="463013" y="1314271"/>
                  <a:pt x="424898" y="1303744"/>
                  <a:pt x="501650" y="1320800"/>
                </a:cubicBezTo>
                <a:lnTo>
                  <a:pt x="838200" y="1308100"/>
                </a:lnTo>
                <a:cubicBezTo>
                  <a:pt x="851059" y="1307446"/>
                  <a:pt x="863711" y="1304448"/>
                  <a:pt x="876300" y="1301750"/>
                </a:cubicBezTo>
                <a:cubicBezTo>
                  <a:pt x="893367" y="1298093"/>
                  <a:pt x="910167" y="1293283"/>
                  <a:pt x="927100" y="1289050"/>
                </a:cubicBezTo>
                <a:cubicBezTo>
                  <a:pt x="992501" y="1239999"/>
                  <a:pt x="909413" y="1298876"/>
                  <a:pt x="984250" y="1257300"/>
                </a:cubicBezTo>
                <a:cubicBezTo>
                  <a:pt x="1001476" y="1247730"/>
                  <a:pt x="1030660" y="1219626"/>
                  <a:pt x="1041400" y="1206500"/>
                </a:cubicBezTo>
                <a:cubicBezTo>
                  <a:pt x="1070833" y="1170527"/>
                  <a:pt x="1060729" y="1175849"/>
                  <a:pt x="1079500" y="1143000"/>
                </a:cubicBezTo>
                <a:cubicBezTo>
                  <a:pt x="1083286" y="1136374"/>
                  <a:pt x="1088787" y="1130776"/>
                  <a:pt x="1092200" y="1123950"/>
                </a:cubicBezTo>
                <a:cubicBezTo>
                  <a:pt x="1095193" y="1117963"/>
                  <a:pt x="1095557" y="1110887"/>
                  <a:pt x="1098550" y="1104900"/>
                </a:cubicBezTo>
                <a:cubicBezTo>
                  <a:pt x="1101963" y="1098074"/>
                  <a:pt x="1108315" y="1092895"/>
                  <a:pt x="1111250" y="1085850"/>
                </a:cubicBezTo>
                <a:cubicBezTo>
                  <a:pt x="1118973" y="1067314"/>
                  <a:pt x="1123950" y="1047750"/>
                  <a:pt x="1130300" y="1028700"/>
                </a:cubicBezTo>
                <a:cubicBezTo>
                  <a:pt x="1132417" y="1022350"/>
                  <a:pt x="1135027" y="1016144"/>
                  <a:pt x="1136650" y="1009650"/>
                </a:cubicBezTo>
                <a:cubicBezTo>
                  <a:pt x="1155475" y="934351"/>
                  <a:pt x="1126597" y="1053563"/>
                  <a:pt x="1149350" y="939800"/>
                </a:cubicBezTo>
                <a:cubicBezTo>
                  <a:pt x="1151341" y="929845"/>
                  <a:pt x="1166776" y="893061"/>
                  <a:pt x="1168400" y="889000"/>
                </a:cubicBezTo>
                <a:cubicBezTo>
                  <a:pt x="1174750" y="853017"/>
                  <a:pt x="1181189" y="817049"/>
                  <a:pt x="1187450" y="781050"/>
                </a:cubicBezTo>
                <a:cubicBezTo>
                  <a:pt x="1189656" y="768365"/>
                  <a:pt x="1193800" y="742950"/>
                  <a:pt x="1193800" y="742950"/>
                </a:cubicBezTo>
                <a:cubicBezTo>
                  <a:pt x="1195917" y="704850"/>
                  <a:pt x="1200150" y="666809"/>
                  <a:pt x="1200150" y="628650"/>
                </a:cubicBezTo>
                <a:cubicBezTo>
                  <a:pt x="1200150" y="556652"/>
                  <a:pt x="1197308" y="484662"/>
                  <a:pt x="1193800" y="412750"/>
                </a:cubicBezTo>
                <a:cubicBezTo>
                  <a:pt x="1193071" y="397801"/>
                  <a:pt x="1189428" y="383136"/>
                  <a:pt x="1187450" y="368300"/>
                </a:cubicBezTo>
                <a:cubicBezTo>
                  <a:pt x="1185195" y="351385"/>
                  <a:pt x="1186190" y="333788"/>
                  <a:pt x="1181100" y="317500"/>
                </a:cubicBezTo>
                <a:cubicBezTo>
                  <a:pt x="1175453" y="299430"/>
                  <a:pt x="1161687" y="284661"/>
                  <a:pt x="1155700" y="266700"/>
                </a:cubicBezTo>
                <a:cubicBezTo>
                  <a:pt x="1153583" y="260350"/>
                  <a:pt x="1153063" y="253219"/>
                  <a:pt x="1149350" y="247650"/>
                </a:cubicBezTo>
                <a:cubicBezTo>
                  <a:pt x="1144369" y="240178"/>
                  <a:pt x="1137484" y="233988"/>
                  <a:pt x="1130300" y="228600"/>
                </a:cubicBezTo>
                <a:cubicBezTo>
                  <a:pt x="1104311" y="209108"/>
                  <a:pt x="1078942" y="200897"/>
                  <a:pt x="1047750" y="190500"/>
                </a:cubicBezTo>
                <a:cubicBezTo>
                  <a:pt x="1039471" y="187740"/>
                  <a:pt x="1030629" y="186910"/>
                  <a:pt x="1022350" y="184150"/>
                </a:cubicBezTo>
                <a:cubicBezTo>
                  <a:pt x="1011536" y="180545"/>
                  <a:pt x="1001414" y="175055"/>
                  <a:pt x="990600" y="171450"/>
                </a:cubicBezTo>
                <a:cubicBezTo>
                  <a:pt x="982321" y="168690"/>
                  <a:pt x="973591" y="167498"/>
                  <a:pt x="965200" y="165100"/>
                </a:cubicBezTo>
                <a:cubicBezTo>
                  <a:pt x="944062" y="159061"/>
                  <a:pt x="944571" y="156370"/>
                  <a:pt x="920750" y="152400"/>
                </a:cubicBezTo>
                <a:cubicBezTo>
                  <a:pt x="903917" y="149595"/>
                  <a:pt x="886883" y="148167"/>
                  <a:pt x="869950" y="146050"/>
                </a:cubicBezTo>
                <a:cubicBezTo>
                  <a:pt x="844536" y="129107"/>
                  <a:pt x="853326" y="133077"/>
                  <a:pt x="819150" y="120650"/>
                </a:cubicBezTo>
                <a:cubicBezTo>
                  <a:pt x="806569" y="116075"/>
                  <a:pt x="792189" y="115376"/>
                  <a:pt x="781050" y="107950"/>
                </a:cubicBezTo>
                <a:cubicBezTo>
                  <a:pt x="774700" y="103717"/>
                  <a:pt x="768974" y="98350"/>
                  <a:pt x="762000" y="95250"/>
                </a:cubicBezTo>
                <a:cubicBezTo>
                  <a:pt x="749767" y="89813"/>
                  <a:pt x="736600" y="86783"/>
                  <a:pt x="723900" y="82550"/>
                </a:cubicBezTo>
                <a:cubicBezTo>
                  <a:pt x="717550" y="80433"/>
                  <a:pt x="710419" y="79913"/>
                  <a:pt x="704850" y="76200"/>
                </a:cubicBezTo>
                <a:cubicBezTo>
                  <a:pt x="666244" y="50463"/>
                  <a:pt x="707263" y="74724"/>
                  <a:pt x="660400" y="57150"/>
                </a:cubicBezTo>
                <a:cubicBezTo>
                  <a:pt x="636796" y="48299"/>
                  <a:pt x="638477" y="42605"/>
                  <a:pt x="615950" y="38100"/>
                </a:cubicBezTo>
                <a:cubicBezTo>
                  <a:pt x="611799" y="37270"/>
                  <a:pt x="607483" y="38100"/>
                  <a:pt x="603250" y="38100"/>
                </a:cubicBezTo>
              </a:path>
            </a:pathLst>
          </a:custGeom>
          <a:ln w="19050" cmpd="sng">
            <a:solidFill>
              <a:srgbClr val="FF0000"/>
            </a:solidFill>
            <a:prstDash val="solid"/>
          </a:ln>
          <a:effectLst>
            <a:outerShdw blurRad="40005" dist="19939" dir="288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0077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81338128"/>
              </p:ext>
            </p:extLst>
          </p:nvPr>
        </p:nvGraphicFramePr>
        <p:xfrm>
          <a:off x="463753" y="908720"/>
          <a:ext cx="809911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794172" y="3429000"/>
            <a:ext cx="2181254" cy="670053"/>
          </a:xfrm>
          <a:prstGeom prst="line">
            <a:avLst/>
          </a:prstGeom>
          <a:ln w="31750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8028384" y="2170623"/>
            <a:ext cx="18443" cy="1834441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943378" y="4005064"/>
            <a:ext cx="194217" cy="179315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759450" y="2203450"/>
            <a:ext cx="2247900" cy="1879600"/>
          </a:xfrm>
          <a:custGeom>
            <a:avLst/>
            <a:gdLst>
              <a:gd name="connsiteX0" fmla="*/ 895350 w 2247900"/>
              <a:gd name="connsiteY0" fmla="*/ 190500 h 1879600"/>
              <a:gd name="connsiteX1" fmla="*/ 1365250 w 2247900"/>
              <a:gd name="connsiteY1" fmla="*/ 444500 h 1879600"/>
              <a:gd name="connsiteX2" fmla="*/ 1828800 w 2247900"/>
              <a:gd name="connsiteY2" fmla="*/ 0 h 1879600"/>
              <a:gd name="connsiteX3" fmla="*/ 2247900 w 2247900"/>
              <a:gd name="connsiteY3" fmla="*/ 0 h 1879600"/>
              <a:gd name="connsiteX4" fmla="*/ 2235200 w 2247900"/>
              <a:gd name="connsiteY4" fmla="*/ 1879600 h 1879600"/>
              <a:gd name="connsiteX5" fmla="*/ 0 w 2247900"/>
              <a:gd name="connsiteY5" fmla="*/ 1187450 h 1879600"/>
              <a:gd name="connsiteX6" fmla="*/ 438150 w 2247900"/>
              <a:gd name="connsiteY6" fmla="*/ 609600 h 1879600"/>
              <a:gd name="connsiteX7" fmla="*/ 895350 w 2247900"/>
              <a:gd name="connsiteY7" fmla="*/ 190500 h 187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47900" h="1879600">
                <a:moveTo>
                  <a:pt x="895350" y="190500"/>
                </a:moveTo>
                <a:lnTo>
                  <a:pt x="1365250" y="444500"/>
                </a:lnTo>
                <a:lnTo>
                  <a:pt x="1828800" y="0"/>
                </a:lnTo>
                <a:lnTo>
                  <a:pt x="2247900" y="0"/>
                </a:lnTo>
                <a:cubicBezTo>
                  <a:pt x="2243667" y="626533"/>
                  <a:pt x="2239433" y="1253067"/>
                  <a:pt x="2235200" y="1879600"/>
                </a:cubicBezTo>
                <a:lnTo>
                  <a:pt x="0" y="1187450"/>
                </a:lnTo>
                <a:lnTo>
                  <a:pt x="438150" y="609600"/>
                </a:lnTo>
                <a:lnTo>
                  <a:pt x="895350" y="190500"/>
                </a:lnTo>
                <a:close/>
              </a:path>
            </a:pathLst>
          </a:custGeom>
          <a:gradFill>
            <a:gsLst>
              <a:gs pos="0">
                <a:schemeClr val="bg1">
                  <a:lumMod val="50000"/>
                </a:schemeClr>
              </a:gs>
              <a:gs pos="68000">
                <a:schemeClr val="accent6">
                  <a:lumMod val="20000"/>
                  <a:lumOff val="80000"/>
                </a:schemeClr>
              </a:gs>
            </a:gsLst>
            <a:lin ang="167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426015" y="35095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366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5511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category" animBg="0"/>
        </p:bldSub>
      </p:bldGraphic>
      <p:bldP spid="8" grpId="0" uiExpand="1" animBg="1"/>
      <p:bldP spid="12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91040671"/>
              </p:ext>
            </p:extLst>
          </p:nvPr>
        </p:nvGraphicFramePr>
        <p:xfrm>
          <a:off x="98425" y="447675"/>
          <a:ext cx="8947150" cy="5789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33265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Male suicide rates (3yr rolling averages), 1998=100</a:t>
            </a:r>
            <a:endParaRPr lang="en-US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255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3C1D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E3BFC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1CDD8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 descr="Table 2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763688" y="372114"/>
            <a:ext cx="5758780" cy="6120761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550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97356726"/>
              </p:ext>
            </p:extLst>
          </p:nvPr>
        </p:nvGraphicFramePr>
        <p:xfrm>
          <a:off x="395536" y="404664"/>
          <a:ext cx="496855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50776740"/>
              </p:ext>
            </p:extLst>
          </p:nvPr>
        </p:nvGraphicFramePr>
        <p:xfrm>
          <a:off x="3995936" y="3428999"/>
          <a:ext cx="4860032" cy="306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36096" y="539388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Share of suicides by age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96036" y="28529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598993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Females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56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FBBB-753D-124C-A7DF-9A7489C0C0D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958850" y="952500"/>
          <a:ext cx="72263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8850" y="476672"/>
            <a:ext cx="7717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Suicide rates, Westminster constituencies 1997-2004 and 2004-2011</a:t>
            </a:r>
            <a:endParaRPr lang="en-US" sz="20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2194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1">
    <a:dk1>
      <a:srgbClr val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40437</TotalTime>
  <Words>314</Words>
  <Application>Microsoft Macintosh PowerPoint</Application>
  <PresentationFormat>On-screen Show (4:3)</PresentationFormat>
  <Paragraphs>53</Paragraphs>
  <Slides>17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KNOWLEDGE EXCHANGE SEMINAR SERIES    Dealing with suicide: how does research help?  11th April 2013   Mike Tomlinson Queen’s University Belfast    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Manager/>
  <Company>Queen's University Belfast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Mike Tomlinson</dc:creator>
  <cp:keywords/>
  <dc:description/>
  <cp:lastModifiedBy>Mike Tomlinson</cp:lastModifiedBy>
  <cp:revision>188</cp:revision>
  <cp:lastPrinted>2012-06-10T11:54:15Z</cp:lastPrinted>
  <dcterms:created xsi:type="dcterms:W3CDTF">2013-04-09T07:38:09Z</dcterms:created>
  <dcterms:modified xsi:type="dcterms:W3CDTF">2013-04-09T07:39:07Z</dcterms:modified>
  <cp:category/>
</cp:coreProperties>
</file>