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6" r:id="rId5"/>
    <p:sldId id="259" r:id="rId6"/>
    <p:sldId id="262" r:id="rId7"/>
    <p:sldId id="263" r:id="rId8"/>
    <p:sldId id="267" r:id="rId9"/>
    <p:sldId id="268" r:id="rId10"/>
    <p:sldId id="261" r:id="rId11"/>
    <p:sldId id="264" r:id="rId12"/>
    <p:sldId id="265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graphs_deciles_space!$C$103</c:f>
              <c:strCache>
                <c:ptCount val="1"/>
                <c:pt idx="0">
                  <c:v>Community</c:v>
                </c:pt>
              </c:strCache>
            </c:strRef>
          </c:tx>
          <c:invertIfNegative val="0"/>
          <c:cat>
            <c:strRef>
              <c:f>graphs_deciles_space!$A$104:$A$122</c:f>
              <c:strCache>
                <c:ptCount val="19"/>
                <c:pt idx="0">
                  <c:v>-9</c:v>
                </c:pt>
                <c:pt idx="1">
                  <c:v>-8</c:v>
                </c:pt>
                <c:pt idx="2">
                  <c:v>-7</c:v>
                </c:pt>
                <c:pt idx="3">
                  <c:v>-6</c:v>
                </c:pt>
                <c:pt idx="4">
                  <c:v>-5</c:v>
                </c:pt>
                <c:pt idx="5">
                  <c:v>-4</c:v>
                </c:pt>
                <c:pt idx="6">
                  <c:v>-3</c:v>
                </c:pt>
                <c:pt idx="7">
                  <c:v>-2</c:v>
                </c:pt>
                <c:pt idx="8">
                  <c:v>-1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</c:strCache>
            </c:strRef>
          </c:cat>
          <c:val>
            <c:numRef>
              <c:f>graphs_deciles_space!$C$104:$C$122</c:f>
              <c:numCache>
                <c:formatCode>0</c:formatCode>
                <c:ptCount val="19"/>
                <c:pt idx="0">
                  <c:v>0.0379951583312526</c:v>
                </c:pt>
                <c:pt idx="1">
                  <c:v>0.124841234516973</c:v>
                </c:pt>
                <c:pt idx="2">
                  <c:v>0.34629872879056</c:v>
                </c:pt>
                <c:pt idx="3">
                  <c:v>0.67848497020094</c:v>
                </c:pt>
                <c:pt idx="4">
                  <c:v>1.442730440635279</c:v>
                </c:pt>
                <c:pt idx="5">
                  <c:v>2.606467861523932</c:v>
                </c:pt>
                <c:pt idx="6">
                  <c:v>4.139301106201895</c:v>
                </c:pt>
                <c:pt idx="7">
                  <c:v>7.07904078508853</c:v>
                </c:pt>
                <c:pt idx="8">
                  <c:v>12.9183538326259</c:v>
                </c:pt>
                <c:pt idx="9">
                  <c:v>44.3327507409056</c:v>
                </c:pt>
                <c:pt idx="10">
                  <c:v>12.11719877981263</c:v>
                </c:pt>
                <c:pt idx="11">
                  <c:v>6.585103726782244</c:v>
                </c:pt>
                <c:pt idx="12">
                  <c:v>3.458644984096312</c:v>
                </c:pt>
                <c:pt idx="13">
                  <c:v>2.082134676552645</c:v>
                </c:pt>
                <c:pt idx="14">
                  <c:v>1.094260559940076</c:v>
                </c:pt>
                <c:pt idx="15">
                  <c:v>0.54821585592236</c:v>
                </c:pt>
                <c:pt idx="16">
                  <c:v>0.265966108318769</c:v>
                </c:pt>
                <c:pt idx="17">
                  <c:v>0.113985474993758</c:v>
                </c:pt>
                <c:pt idx="18">
                  <c:v>0.0282249747603591</c:v>
                </c:pt>
              </c:numCache>
            </c:numRef>
          </c:val>
        </c:ser>
        <c:ser>
          <c:idx val="2"/>
          <c:order val="1"/>
          <c:tx>
            <c:strRef>
              <c:f>graphs_deciles_space!$D$103</c:f>
              <c:strCache>
                <c:ptCount val="1"/>
                <c:pt idx="0">
                  <c:v>MDM</c:v>
                </c:pt>
              </c:strCache>
            </c:strRef>
          </c:tx>
          <c:invertIfNegative val="0"/>
          <c:cat>
            <c:strRef>
              <c:f>graphs_deciles_space!$A$104:$A$122</c:f>
              <c:strCache>
                <c:ptCount val="19"/>
                <c:pt idx="0">
                  <c:v>-9</c:v>
                </c:pt>
                <c:pt idx="1">
                  <c:v>-8</c:v>
                </c:pt>
                <c:pt idx="2">
                  <c:v>-7</c:v>
                </c:pt>
                <c:pt idx="3">
                  <c:v>-6</c:v>
                </c:pt>
                <c:pt idx="4">
                  <c:v>-5</c:v>
                </c:pt>
                <c:pt idx="5">
                  <c:v>-4</c:v>
                </c:pt>
                <c:pt idx="6">
                  <c:v>-3</c:v>
                </c:pt>
                <c:pt idx="7">
                  <c:v>-2</c:v>
                </c:pt>
                <c:pt idx="8">
                  <c:v>-1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</c:strCache>
            </c:strRef>
          </c:cat>
          <c:val>
            <c:numRef>
              <c:f>graphs_deciles_space!$D$104:$D$122</c:f>
              <c:numCache>
                <c:formatCode>0</c:formatCode>
                <c:ptCount val="19"/>
                <c:pt idx="0">
                  <c:v>0.26705168427109</c:v>
                </c:pt>
                <c:pt idx="1">
                  <c:v>0.839150211144523</c:v>
                </c:pt>
                <c:pt idx="2">
                  <c:v>1.65224659943333</c:v>
                </c:pt>
                <c:pt idx="3">
                  <c:v>2.378496911536415</c:v>
                </c:pt>
                <c:pt idx="4">
                  <c:v>3.048297274118784</c:v>
                </c:pt>
                <c:pt idx="5">
                  <c:v>3.904816700500451</c:v>
                </c:pt>
                <c:pt idx="6">
                  <c:v>5.120661767100535</c:v>
                </c:pt>
                <c:pt idx="7">
                  <c:v>7.111608063658175</c:v>
                </c:pt>
                <c:pt idx="8">
                  <c:v>10.0209516158798</c:v>
                </c:pt>
                <c:pt idx="9">
                  <c:v>38.37510991456517</c:v>
                </c:pt>
                <c:pt idx="10">
                  <c:v>9.20025619592475</c:v>
                </c:pt>
                <c:pt idx="11">
                  <c:v>6.178012744661681</c:v>
                </c:pt>
                <c:pt idx="12">
                  <c:v>4.04159927049296</c:v>
                </c:pt>
                <c:pt idx="13">
                  <c:v>2.829010931749837</c:v>
                </c:pt>
                <c:pt idx="14">
                  <c:v>2.137499050121042</c:v>
                </c:pt>
                <c:pt idx="15">
                  <c:v>1.505693845869926</c:v>
                </c:pt>
                <c:pt idx="16">
                  <c:v>0.883658825189705</c:v>
                </c:pt>
                <c:pt idx="17">
                  <c:v>0.391892918788063</c:v>
                </c:pt>
                <c:pt idx="18">
                  <c:v>0.113985474993758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958024"/>
        <c:axId val="2124968264"/>
      </c:barChart>
      <c:catAx>
        <c:axId val="2124958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Decile change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24968264"/>
        <c:crosses val="autoZero"/>
        <c:auto val="1"/>
        <c:lblAlgn val="ctr"/>
        <c:lblOffset val="100"/>
        <c:noMultiLvlLbl val="0"/>
      </c:catAx>
      <c:valAx>
        <c:axId val="2124968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crossAx val="2124958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5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1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4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9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7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D995-85B5-8A42-9FE9-D95C245EACF9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CC4D9-B79E-9A44-9942-13B1E46E4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0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Residential segregation patterns in Northern Ireland through time: growing apart or growing together?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Shuttleworth, QUB</a:t>
            </a:r>
          </a:p>
          <a:p>
            <a:r>
              <a:rPr lang="en-US" dirty="0" err="1" smtClean="0"/>
              <a:t>i.shuttleworth@qub.ac.uk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9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Interpretations: Migration in a stable state?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dirty="0" smtClean="0"/>
              <a:t>Previous slides suggest why segregation levels in NI might have remained steady since 1991</a:t>
            </a:r>
          </a:p>
          <a:p>
            <a:r>
              <a:rPr lang="en-GB" dirty="0" smtClean="0"/>
              <a:t>Not many people move</a:t>
            </a:r>
          </a:p>
          <a:p>
            <a:r>
              <a:rPr lang="en-GB" dirty="0" smtClean="0"/>
              <a:t>This is because of short distance migration – and NI not an exception in this – in the context of existing population geographies</a:t>
            </a:r>
          </a:p>
          <a:p>
            <a:r>
              <a:rPr lang="en-GB" dirty="0" smtClean="0"/>
              <a:t>These structure the types of moves that are possible, downplaying the role of individual choice, and by default lead to stability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821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Interpretations: Migration in an unstable state?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GB" dirty="0" smtClean="0"/>
              <a:t>Despite stability over much of the past two decades, segregation has increased in the past</a:t>
            </a:r>
          </a:p>
          <a:p>
            <a:r>
              <a:rPr lang="en-GB" dirty="0" smtClean="0"/>
              <a:t>The last large increase was 1971-1991, but there have been others before (eg in the 1920s)</a:t>
            </a:r>
          </a:p>
          <a:p>
            <a:r>
              <a:rPr lang="en-GB" dirty="0" smtClean="0"/>
              <a:t>This pattern has been known as the ‘segregation ratchet’ (Boal 2002) in which disequilibria (eg upsets) are followed by stability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06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Interpretations: Migration in an unstable state?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Boal (2002) terms these ethnonational ‘earthquakes’ – eg partition, the start of the troubles</a:t>
            </a:r>
          </a:p>
          <a:p>
            <a:r>
              <a:rPr lang="en-GB" dirty="0" smtClean="0"/>
              <a:t>These might move enough people, over long enough distances, to reshape rather than fall within existing population geographies</a:t>
            </a:r>
          </a:p>
          <a:p>
            <a:r>
              <a:rPr lang="en-GB" dirty="0" smtClean="0"/>
              <a:t>However, other forces may also be important besides politics</a:t>
            </a:r>
          </a:p>
          <a:p>
            <a:r>
              <a:rPr lang="en-GB" dirty="0" smtClean="0"/>
              <a:t>Belfast, for example, lost c200,000 people between 1971 and 1991 – a common experience of deindustrialisation and counterurbanisation?</a:t>
            </a:r>
          </a:p>
          <a:p>
            <a:r>
              <a:rPr lang="en-GB" dirty="0" smtClean="0"/>
              <a:t>We also do not know enough about other components of population change such as births and deaths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850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311"/>
          </a:xfrm>
        </p:spPr>
        <p:txBody>
          <a:bodyPr/>
          <a:lstStyle/>
          <a:p>
            <a:r>
              <a:rPr lang="en-US" b="1" dirty="0" smtClean="0"/>
              <a:t>Implications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012"/>
            <a:ext cx="8229600" cy="517025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Predictions</a:t>
            </a:r>
            <a:r>
              <a:rPr lang="en-GB" dirty="0"/>
              <a:t>: no segregation increase 2001-2011 </a:t>
            </a:r>
            <a:r>
              <a:rPr lang="en-GB" dirty="0" smtClean="0"/>
              <a:t>when Census results appear in 2013 </a:t>
            </a:r>
            <a:r>
              <a:rPr lang="en-GB" b="1" dirty="0" smtClean="0"/>
              <a:t>or </a:t>
            </a:r>
            <a:r>
              <a:rPr lang="en-GB" b="1" dirty="0"/>
              <a:t>else </a:t>
            </a:r>
            <a:r>
              <a:rPr lang="en-GB" dirty="0"/>
              <a:t>natural increase/decrease are more </a:t>
            </a:r>
            <a:r>
              <a:rPr lang="en-GB" dirty="0" smtClean="0"/>
              <a:t>important than migration</a:t>
            </a:r>
          </a:p>
          <a:p>
            <a:r>
              <a:rPr lang="en-GB" dirty="0" smtClean="0"/>
              <a:t>However, despite expressed preferences for mixed religion/community neighbourhoods in surveys, Catholics and Protestants tend to move to different kinds of places</a:t>
            </a:r>
          </a:p>
          <a:p>
            <a:r>
              <a:rPr lang="en-GB" dirty="0" smtClean="0"/>
              <a:t>Also, migration serves to sort people by social and economic status, with poorer people remaining in poorer areas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8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311"/>
          </a:xfrm>
        </p:spPr>
        <p:txBody>
          <a:bodyPr/>
          <a:lstStyle/>
          <a:p>
            <a:r>
              <a:rPr lang="en-US" b="1" dirty="0" smtClean="0"/>
              <a:t>Implications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012"/>
            <a:ext cx="8229600" cy="5170251"/>
          </a:xfrm>
        </p:spPr>
        <p:txBody>
          <a:bodyPr/>
          <a:lstStyle/>
          <a:p>
            <a:r>
              <a:rPr lang="en-GB" dirty="0" smtClean="0"/>
              <a:t>The overall outcome is that existing levels of migration do not offer a route either to greater residential mixing by religion </a:t>
            </a:r>
            <a:r>
              <a:rPr lang="en-GB" u="sng" dirty="0" smtClean="0"/>
              <a:t>or</a:t>
            </a:r>
            <a:r>
              <a:rPr lang="en-GB" dirty="0" smtClean="0"/>
              <a:t> social background </a:t>
            </a:r>
          </a:p>
          <a:p>
            <a:r>
              <a:rPr lang="en-GB" dirty="0" smtClean="0"/>
              <a:t>If religious integration in housing is the policy aim, then existing levels and types of mobility are insufficient to achieve this aim</a:t>
            </a:r>
          </a:p>
          <a:p>
            <a:r>
              <a:rPr lang="en-GB" dirty="0" smtClean="0"/>
              <a:t>Given existing levels of segregation too few people move (and move long enough distances), to change segregation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44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311"/>
          </a:xfrm>
        </p:spPr>
        <p:txBody>
          <a:bodyPr/>
          <a:lstStyle/>
          <a:p>
            <a:r>
              <a:rPr lang="en-US" b="1" dirty="0" smtClean="0"/>
              <a:t>Implications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012"/>
            <a:ext cx="8229600" cy="5170251"/>
          </a:xfrm>
        </p:spPr>
        <p:txBody>
          <a:bodyPr/>
          <a:lstStyle/>
          <a:p>
            <a:r>
              <a:rPr lang="en-GB" dirty="0" smtClean="0"/>
              <a:t>There is also little evidence that migration offers a route to upward social mobility for everyone</a:t>
            </a:r>
          </a:p>
          <a:p>
            <a:r>
              <a:rPr lang="en-GB" dirty="0" smtClean="0"/>
              <a:t>The linkage of the NILS to the 1991 and 2011 Censuses will give a twenty-year perspective on the social, religious, and spatial mobility of the Northern </a:t>
            </a:r>
            <a:r>
              <a:rPr lang="en-GB" smtClean="0"/>
              <a:t>Ireland population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4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Introduction: Some questions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How and why have levels of segregation appeared to have remained constant in NI between 1991 and 2001, and perhaps after 2001?</a:t>
            </a:r>
          </a:p>
          <a:p>
            <a:r>
              <a:rPr lang="en-GB" dirty="0" smtClean="0"/>
              <a:t>Why are segregation levels often slow to change?</a:t>
            </a:r>
          </a:p>
          <a:p>
            <a:r>
              <a:rPr lang="en-GB" dirty="0" smtClean="0"/>
              <a:t>In what circumstances does migration fail to redistribute population in such a way as to make major changes in population distributions?</a:t>
            </a:r>
          </a:p>
          <a:p>
            <a:r>
              <a:rPr lang="en-GB" dirty="0" smtClean="0"/>
              <a:t>How can population distributions change so as to increase or decrease segregation levels?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999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Residential segregation by religion 1971-2001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dirty="0" smtClean="0"/>
              <a:t>Segregation levels in NI grew between 1971 and 2001 </a:t>
            </a:r>
            <a:r>
              <a:rPr lang="en-GB" u="sng" dirty="0" smtClean="0"/>
              <a:t>but</a:t>
            </a:r>
            <a:r>
              <a:rPr lang="en-GB" dirty="0" smtClean="0"/>
              <a:t> did not increase between 1991 and 2001 (Lloyd and Shuttleworth 2009)</a:t>
            </a:r>
          </a:p>
          <a:p>
            <a:r>
              <a:rPr lang="en-GB" dirty="0" smtClean="0"/>
              <a:t>Using 1km grid data</a:t>
            </a:r>
          </a:p>
          <a:p>
            <a:r>
              <a:rPr lang="en-GB" dirty="0" smtClean="0"/>
              <a:t>1971-1991</a:t>
            </a:r>
          </a:p>
          <a:p>
            <a:pPr lvl="1"/>
            <a:r>
              <a:rPr lang="en-GB" dirty="0" smtClean="0"/>
              <a:t>Loss of population from Belfast – Catholic proportional increase on falling numbers</a:t>
            </a:r>
          </a:p>
          <a:p>
            <a:pPr lvl="1"/>
            <a:r>
              <a:rPr lang="en-GB" dirty="0" smtClean="0"/>
              <a:t>Growth of the Catholic share</a:t>
            </a:r>
          </a:p>
          <a:p>
            <a:pPr lvl="1"/>
            <a:r>
              <a:rPr lang="en-GB" dirty="0" smtClean="0"/>
              <a:t>Greater concentration of the Catholic </a:t>
            </a:r>
            <a:r>
              <a:rPr lang="en-GB" dirty="0" smtClean="0"/>
              <a:t>population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24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Residential segregation by religion 1971-2001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1991-2001</a:t>
            </a:r>
          </a:p>
          <a:p>
            <a:pPr lvl="1"/>
            <a:r>
              <a:rPr lang="en-GB" dirty="0" smtClean="0"/>
              <a:t>Greater Catholic proportion </a:t>
            </a:r>
            <a:r>
              <a:rPr lang="en-GB" b="1" dirty="0" smtClean="0"/>
              <a:t>but</a:t>
            </a:r>
          </a:p>
          <a:p>
            <a:pPr lvl="1"/>
            <a:r>
              <a:rPr lang="en-GB" dirty="0" smtClean="0"/>
              <a:t>No greater concentration</a:t>
            </a:r>
          </a:p>
          <a:p>
            <a:pPr lvl="1"/>
            <a:r>
              <a:rPr lang="en-GB" dirty="0" smtClean="0"/>
              <a:t>No massive change in the population of Belfast</a:t>
            </a:r>
          </a:p>
          <a:p>
            <a:pPr lvl="1"/>
            <a:r>
              <a:rPr lang="en-GB" dirty="0" smtClean="0"/>
              <a:t>No increase in residential segregation</a:t>
            </a:r>
          </a:p>
          <a:p>
            <a:r>
              <a:rPr lang="en-GB" dirty="0" smtClean="0"/>
              <a:t>Conclusion</a:t>
            </a:r>
          </a:p>
          <a:p>
            <a:pPr lvl="1"/>
            <a:r>
              <a:rPr lang="en-GB" dirty="0" smtClean="0"/>
              <a:t>True that residential segregation grew 1971-2001</a:t>
            </a:r>
          </a:p>
          <a:p>
            <a:pPr lvl="1"/>
            <a:r>
              <a:rPr lang="en-GB" dirty="0" smtClean="0"/>
              <a:t>But little change after 1991</a:t>
            </a:r>
          </a:p>
          <a:p>
            <a:r>
              <a:rPr lang="en-GB" dirty="0" smtClean="0"/>
              <a:t>What is the position now??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08152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After 2001 – Migration and population change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 smtClean="0"/>
              <a:t>Insights for changes after 2001 from</a:t>
            </a:r>
          </a:p>
          <a:p>
            <a:pPr lvl="1"/>
            <a:r>
              <a:rPr lang="en-GB" dirty="0" smtClean="0"/>
              <a:t>The Northern Ireland Longitudinal Study (NILS); 28% sample of the NI population</a:t>
            </a:r>
          </a:p>
          <a:p>
            <a:pPr lvl="1"/>
            <a:r>
              <a:rPr lang="en-GB" dirty="0" smtClean="0"/>
              <a:t>Data for migration events 2001-2007 from health registration data</a:t>
            </a:r>
          </a:p>
          <a:p>
            <a:pPr lvl="1"/>
            <a:r>
              <a:rPr lang="en-GB" dirty="0" smtClean="0"/>
              <a:t>Population aged 25-74 – excludes students and the very old</a:t>
            </a:r>
          </a:p>
          <a:p>
            <a:r>
              <a:rPr lang="en-GB" dirty="0" smtClean="0"/>
              <a:t>Indicates some likely trends about what we might expect to see when 2011 Census results are released in 2013</a:t>
            </a:r>
          </a:p>
        </p:txBody>
      </p:sp>
    </p:spTree>
    <p:extLst>
      <p:ext uri="{BB962C8B-B14F-4D97-AF65-F5344CB8AC3E}">
        <p14:creationId xmlns:p14="http://schemas.microsoft.com/office/powerpoint/2010/main" val="2008782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489" y="116632"/>
            <a:ext cx="8229600" cy="64807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Results: </a:t>
            </a:r>
            <a:r>
              <a:rPr lang="en-GB" sz="3600" b="1" dirty="0" err="1" smtClean="0"/>
              <a:t>Descriptives</a:t>
            </a:r>
            <a:endParaRPr lang="en-GB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4139952" cy="284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866" y="1412776"/>
            <a:ext cx="4948327" cy="383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793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489" y="116632"/>
            <a:ext cx="8229600" cy="64807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Results: </a:t>
            </a:r>
            <a:r>
              <a:rPr lang="en-GB" sz="3600" b="1" dirty="0" err="1" smtClean="0"/>
              <a:t>Descriptives</a:t>
            </a:r>
            <a:endParaRPr lang="en-GB" sz="3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121" y="692696"/>
            <a:ext cx="6553200" cy="600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25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596" y="264787"/>
            <a:ext cx="5155507" cy="283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Content Placeholder 1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552166"/>
              </p:ext>
            </p:extLst>
          </p:nvPr>
        </p:nvGraphicFramePr>
        <p:xfrm>
          <a:off x="1924062" y="3338117"/>
          <a:ext cx="5136042" cy="3385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art" r:id="rId4" imgW="5664200" imgH="3733800" progId="Excel.Sheet.8">
                  <p:embed/>
                </p:oleObj>
              </mc:Choice>
              <mc:Fallback>
                <p:oleObj name="Chart" r:id="rId4" imgW="5664200" imgH="3733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62" y="3338117"/>
                        <a:ext cx="5136042" cy="33856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61457" y="2361736"/>
            <a:ext cx="1447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Education and moves to and from deprived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0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48701206"/>
              </p:ext>
            </p:extLst>
          </p:nvPr>
        </p:nvGraphicFramePr>
        <p:xfrm>
          <a:off x="951761" y="1139710"/>
          <a:ext cx="7582951" cy="5415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7286" y="354865"/>
            <a:ext cx="681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Moving between places: How much difference?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7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729</Words>
  <Application>Microsoft Macintosh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Chart</vt:lpstr>
      <vt:lpstr>Residential segregation patterns in Northern Ireland through time: growing apart or growing together? </vt:lpstr>
      <vt:lpstr>Introduction: Some questions</vt:lpstr>
      <vt:lpstr>Residential segregation by religion 1971-2001</vt:lpstr>
      <vt:lpstr>Residential segregation by religion 1971-2001</vt:lpstr>
      <vt:lpstr>After 2001 – Migration and population change</vt:lpstr>
      <vt:lpstr>Results: Descriptives</vt:lpstr>
      <vt:lpstr>Results: Descriptives</vt:lpstr>
      <vt:lpstr>PowerPoint Presentation</vt:lpstr>
      <vt:lpstr>PowerPoint Presentation</vt:lpstr>
      <vt:lpstr>Interpretations: Migration in a stable state?</vt:lpstr>
      <vt:lpstr>Interpretations: Migration in an unstable state?</vt:lpstr>
      <vt:lpstr>Interpretations: Migration in an unstable state?</vt:lpstr>
      <vt:lpstr>Implications</vt:lpstr>
      <vt:lpstr>Implications</vt:lpstr>
      <vt:lpstr>Implications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Residential segregation patterns in Northern Ireland through time: growing apart or growing together? </dc:title>
  <dc:creator>Ian Shuttleworth</dc:creator>
  <cp:lastModifiedBy>Ian Shuttleworth</cp:lastModifiedBy>
  <cp:revision>25</cp:revision>
  <dcterms:created xsi:type="dcterms:W3CDTF">2012-12-08T18:51:54Z</dcterms:created>
  <dcterms:modified xsi:type="dcterms:W3CDTF">2012-12-12T12:29:06Z</dcterms:modified>
</cp:coreProperties>
</file>