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1"/>
  </p:notesMasterIdLst>
  <p:handoutMasterIdLst>
    <p:handoutMasterId r:id="rId22"/>
  </p:handoutMasterIdLst>
  <p:sldIdLst>
    <p:sldId id="256" r:id="rId2"/>
    <p:sldId id="336" r:id="rId3"/>
    <p:sldId id="257" r:id="rId4"/>
    <p:sldId id="300" r:id="rId5"/>
    <p:sldId id="313" r:id="rId6"/>
    <p:sldId id="311" r:id="rId7"/>
    <p:sldId id="341" r:id="rId8"/>
    <p:sldId id="342" r:id="rId9"/>
    <p:sldId id="343" r:id="rId10"/>
    <p:sldId id="344" r:id="rId11"/>
    <p:sldId id="345" r:id="rId12"/>
    <p:sldId id="346" r:id="rId13"/>
    <p:sldId id="347" r:id="rId14"/>
    <p:sldId id="314" r:id="rId15"/>
    <p:sldId id="315" r:id="rId16"/>
    <p:sldId id="288" r:id="rId17"/>
    <p:sldId id="339" r:id="rId18"/>
    <p:sldId id="340" r:id="rId19"/>
    <p:sldId id="29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432" autoAdjust="0"/>
    <p:restoredTop sz="96568" autoAdjust="0"/>
  </p:normalViewPr>
  <p:slideViewPr>
    <p:cSldViewPr>
      <p:cViewPr>
        <p:scale>
          <a:sx n="66" d="100"/>
          <a:sy n="66" d="100"/>
        </p:scale>
        <p:origin x="-1104" y="-95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94C515C-2AF9-4FD5-A724-54D8CDE2616E}"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en-GB"/>
        </a:p>
      </dgm:t>
    </dgm:pt>
    <dgm:pt modelId="{DA9CEAC1-8109-40F8-9696-BEF2A5CEF974}">
      <dgm:prSet phldrT="[Text]"/>
      <dgm:spPr/>
      <dgm:t>
        <a:bodyPr/>
        <a:lstStyle/>
        <a:p>
          <a:r>
            <a:rPr lang="en-GB" dirty="0" smtClean="0"/>
            <a:t>Older Adult</a:t>
          </a:r>
          <a:endParaRPr lang="en-GB" dirty="0"/>
        </a:p>
      </dgm:t>
    </dgm:pt>
    <dgm:pt modelId="{6F98F515-A65C-4BCB-BC23-AD18DDEF67F7}" type="parTrans" cxnId="{EFD2DE61-F33C-4672-9F5C-13EBAFCF7AAE}">
      <dgm:prSet/>
      <dgm:spPr/>
      <dgm:t>
        <a:bodyPr/>
        <a:lstStyle/>
        <a:p>
          <a:endParaRPr lang="en-GB"/>
        </a:p>
      </dgm:t>
    </dgm:pt>
    <dgm:pt modelId="{80159060-381D-46FA-8F77-FAB0483469B9}" type="sibTrans" cxnId="{EFD2DE61-F33C-4672-9F5C-13EBAFCF7AAE}">
      <dgm:prSet/>
      <dgm:spPr/>
      <dgm:t>
        <a:bodyPr/>
        <a:lstStyle/>
        <a:p>
          <a:endParaRPr lang="en-GB"/>
        </a:p>
      </dgm:t>
    </dgm:pt>
    <dgm:pt modelId="{CEA8D119-0C4E-4281-A6FE-73801D829800}">
      <dgm:prSet phldrT="[Text]"/>
      <dgm:spPr/>
      <dgm:t>
        <a:bodyPr/>
        <a:lstStyle/>
        <a:p>
          <a:r>
            <a:rPr lang="en-GB" dirty="0" smtClean="0"/>
            <a:t>vulnerability  protection</a:t>
          </a:r>
        </a:p>
      </dgm:t>
    </dgm:pt>
    <dgm:pt modelId="{27D6A357-0884-4058-8983-AF8998BACA25}" type="parTrans" cxnId="{15D540BF-B1FA-4A90-9100-2799E2BA1697}">
      <dgm:prSet/>
      <dgm:spPr/>
      <dgm:t>
        <a:bodyPr/>
        <a:lstStyle/>
        <a:p>
          <a:endParaRPr lang="en-GB"/>
        </a:p>
      </dgm:t>
    </dgm:pt>
    <dgm:pt modelId="{22022FA1-3F45-430F-B9B2-0E2ACC0E249D}" type="sibTrans" cxnId="{15D540BF-B1FA-4A90-9100-2799E2BA1697}">
      <dgm:prSet/>
      <dgm:spPr/>
      <dgm:t>
        <a:bodyPr/>
        <a:lstStyle/>
        <a:p>
          <a:endParaRPr lang="en-GB"/>
        </a:p>
      </dgm:t>
    </dgm:pt>
    <dgm:pt modelId="{9751963D-0790-4A77-B3B7-2770BDDF5576}">
      <dgm:prSet phldrT="[Text]"/>
      <dgm:spPr/>
      <dgm:t>
        <a:bodyPr/>
        <a:lstStyle/>
        <a:p>
          <a:r>
            <a:rPr lang="en-GB" dirty="0" smtClean="0"/>
            <a:t>victimhood  personalisation </a:t>
          </a:r>
          <a:endParaRPr lang="en-GB" dirty="0"/>
        </a:p>
      </dgm:t>
    </dgm:pt>
    <dgm:pt modelId="{577E59C6-94A9-4B27-8A02-473C646771D5}" type="parTrans" cxnId="{B62FD7D3-52EE-499D-B3B8-174689E2DA6B}">
      <dgm:prSet/>
      <dgm:spPr/>
      <dgm:t>
        <a:bodyPr/>
        <a:lstStyle/>
        <a:p>
          <a:endParaRPr lang="en-GB"/>
        </a:p>
      </dgm:t>
    </dgm:pt>
    <dgm:pt modelId="{9B4E6A51-4595-4E97-9B16-CA939625D9CE}" type="sibTrans" cxnId="{B62FD7D3-52EE-499D-B3B8-174689E2DA6B}">
      <dgm:prSet/>
      <dgm:spPr/>
      <dgm:t>
        <a:bodyPr/>
        <a:lstStyle/>
        <a:p>
          <a:endParaRPr lang="en-GB"/>
        </a:p>
      </dgm:t>
    </dgm:pt>
    <dgm:pt modelId="{2AF909BF-DB07-48AE-9484-8BD8C979613A}">
      <dgm:prSet phldrT="[Text]"/>
      <dgm:spPr/>
      <dgm:t>
        <a:bodyPr/>
        <a:lstStyle/>
        <a:p>
          <a:r>
            <a:rPr lang="en-GB" b="0" dirty="0" smtClean="0">
              <a:solidFill>
                <a:srgbClr val="FFFF00"/>
              </a:solidFill>
            </a:rPr>
            <a:t>Personhood</a:t>
          </a:r>
        </a:p>
        <a:p>
          <a:r>
            <a:rPr lang="en-GB" b="0" dirty="0" smtClean="0">
              <a:solidFill>
                <a:srgbClr val="FFFF00"/>
              </a:solidFill>
            </a:rPr>
            <a:t>agency</a:t>
          </a:r>
          <a:endParaRPr lang="en-GB" b="0" dirty="0">
            <a:solidFill>
              <a:srgbClr val="FFFF00"/>
            </a:solidFill>
          </a:endParaRPr>
        </a:p>
      </dgm:t>
    </dgm:pt>
    <dgm:pt modelId="{5283E4EF-92F3-4DBF-B2BD-372D303D5346}" type="parTrans" cxnId="{5A98602B-8427-4F33-86D9-36F21DC13938}">
      <dgm:prSet/>
      <dgm:spPr/>
      <dgm:t>
        <a:bodyPr/>
        <a:lstStyle/>
        <a:p>
          <a:endParaRPr lang="en-GB"/>
        </a:p>
      </dgm:t>
    </dgm:pt>
    <dgm:pt modelId="{CBB0DFE4-12F2-4496-B230-9AEF7B7BA5CB}" type="sibTrans" cxnId="{5A98602B-8427-4F33-86D9-36F21DC13938}">
      <dgm:prSet/>
      <dgm:spPr/>
      <dgm:t>
        <a:bodyPr/>
        <a:lstStyle/>
        <a:p>
          <a:endParaRPr lang="en-GB"/>
        </a:p>
      </dgm:t>
    </dgm:pt>
    <dgm:pt modelId="{6EE537DE-B890-4FC9-B5CE-31F4AE439987}">
      <dgm:prSet phldrT="[Text]"/>
      <dgm:spPr/>
      <dgm:t>
        <a:bodyPr/>
        <a:lstStyle/>
        <a:p>
          <a:r>
            <a:rPr lang="en-GB" dirty="0" smtClean="0"/>
            <a:t>crime</a:t>
          </a:r>
        </a:p>
        <a:p>
          <a:r>
            <a:rPr lang="en-GB" dirty="0" smtClean="0"/>
            <a:t>legal</a:t>
          </a:r>
          <a:endParaRPr lang="en-GB" dirty="0"/>
        </a:p>
      </dgm:t>
    </dgm:pt>
    <dgm:pt modelId="{8F08FB96-D349-4F1E-9A3C-5E9DA45C5218}" type="sibTrans" cxnId="{C0D2F26A-22A7-478D-82D3-B91AFA53249B}">
      <dgm:prSet/>
      <dgm:spPr/>
      <dgm:t>
        <a:bodyPr/>
        <a:lstStyle/>
        <a:p>
          <a:endParaRPr lang="en-GB"/>
        </a:p>
      </dgm:t>
    </dgm:pt>
    <dgm:pt modelId="{20A88AD5-D6F8-40D4-89C3-5BE72E18855B}" type="parTrans" cxnId="{C0D2F26A-22A7-478D-82D3-B91AFA53249B}">
      <dgm:prSet/>
      <dgm:spPr/>
      <dgm:t>
        <a:bodyPr/>
        <a:lstStyle/>
        <a:p>
          <a:endParaRPr lang="en-GB"/>
        </a:p>
      </dgm:t>
    </dgm:pt>
    <dgm:pt modelId="{9DF5213E-8F38-46F3-92CB-3820C693A9DF}" type="pres">
      <dgm:prSet presAssocID="{D94C515C-2AF9-4FD5-A724-54D8CDE2616E}" presName="diagram" presStyleCnt="0">
        <dgm:presLayoutVars>
          <dgm:chMax val="1"/>
          <dgm:dir/>
          <dgm:animLvl val="ctr"/>
          <dgm:resizeHandles val="exact"/>
        </dgm:presLayoutVars>
      </dgm:prSet>
      <dgm:spPr/>
      <dgm:t>
        <a:bodyPr/>
        <a:lstStyle/>
        <a:p>
          <a:endParaRPr lang="en-GB"/>
        </a:p>
      </dgm:t>
    </dgm:pt>
    <dgm:pt modelId="{FED3D48B-43F4-4105-AFE4-798594986246}" type="pres">
      <dgm:prSet presAssocID="{D94C515C-2AF9-4FD5-A724-54D8CDE2616E}" presName="matrix" presStyleCnt="0"/>
      <dgm:spPr/>
    </dgm:pt>
    <dgm:pt modelId="{D72D4E9C-A8E7-461F-83CD-53CEC381EB96}" type="pres">
      <dgm:prSet presAssocID="{D94C515C-2AF9-4FD5-A724-54D8CDE2616E}" presName="tile1" presStyleLbl="node1" presStyleIdx="0" presStyleCnt="4"/>
      <dgm:spPr/>
      <dgm:t>
        <a:bodyPr/>
        <a:lstStyle/>
        <a:p>
          <a:endParaRPr lang="en-GB"/>
        </a:p>
      </dgm:t>
    </dgm:pt>
    <dgm:pt modelId="{164E2BF5-60E1-4B89-99FF-3B10CF5B357D}" type="pres">
      <dgm:prSet presAssocID="{D94C515C-2AF9-4FD5-A724-54D8CDE2616E}" presName="tile1text" presStyleLbl="node1" presStyleIdx="0" presStyleCnt="4">
        <dgm:presLayoutVars>
          <dgm:chMax val="0"/>
          <dgm:chPref val="0"/>
          <dgm:bulletEnabled val="1"/>
        </dgm:presLayoutVars>
      </dgm:prSet>
      <dgm:spPr/>
      <dgm:t>
        <a:bodyPr/>
        <a:lstStyle/>
        <a:p>
          <a:endParaRPr lang="en-GB"/>
        </a:p>
      </dgm:t>
    </dgm:pt>
    <dgm:pt modelId="{D940E9BD-25AE-47C9-A508-C203C6CC50E3}" type="pres">
      <dgm:prSet presAssocID="{D94C515C-2AF9-4FD5-A724-54D8CDE2616E}" presName="tile2" presStyleLbl="node1" presStyleIdx="1" presStyleCnt="4"/>
      <dgm:spPr/>
      <dgm:t>
        <a:bodyPr/>
        <a:lstStyle/>
        <a:p>
          <a:endParaRPr lang="en-GB"/>
        </a:p>
      </dgm:t>
    </dgm:pt>
    <dgm:pt modelId="{47C80305-FE5A-457D-BC13-344490FFFF25}" type="pres">
      <dgm:prSet presAssocID="{D94C515C-2AF9-4FD5-A724-54D8CDE2616E}" presName="tile2text" presStyleLbl="node1" presStyleIdx="1" presStyleCnt="4">
        <dgm:presLayoutVars>
          <dgm:chMax val="0"/>
          <dgm:chPref val="0"/>
          <dgm:bulletEnabled val="1"/>
        </dgm:presLayoutVars>
      </dgm:prSet>
      <dgm:spPr/>
      <dgm:t>
        <a:bodyPr/>
        <a:lstStyle/>
        <a:p>
          <a:endParaRPr lang="en-GB"/>
        </a:p>
      </dgm:t>
    </dgm:pt>
    <dgm:pt modelId="{CD40ACFB-A8E9-4B30-B6A6-0CF75716C6A8}" type="pres">
      <dgm:prSet presAssocID="{D94C515C-2AF9-4FD5-A724-54D8CDE2616E}" presName="tile3" presStyleLbl="node1" presStyleIdx="2" presStyleCnt="4" custLinFactNeighborX="-14875" custLinFactNeighborY="6728"/>
      <dgm:spPr/>
      <dgm:t>
        <a:bodyPr/>
        <a:lstStyle/>
        <a:p>
          <a:endParaRPr lang="en-GB"/>
        </a:p>
      </dgm:t>
    </dgm:pt>
    <dgm:pt modelId="{8342C52A-87B6-49D7-B8C0-E17B1B981EB2}" type="pres">
      <dgm:prSet presAssocID="{D94C515C-2AF9-4FD5-A724-54D8CDE2616E}" presName="tile3text" presStyleLbl="node1" presStyleIdx="2" presStyleCnt="4">
        <dgm:presLayoutVars>
          <dgm:chMax val="0"/>
          <dgm:chPref val="0"/>
          <dgm:bulletEnabled val="1"/>
        </dgm:presLayoutVars>
      </dgm:prSet>
      <dgm:spPr/>
      <dgm:t>
        <a:bodyPr/>
        <a:lstStyle/>
        <a:p>
          <a:endParaRPr lang="en-GB"/>
        </a:p>
      </dgm:t>
    </dgm:pt>
    <dgm:pt modelId="{1CE48D69-4BA8-4FA0-984B-CB0D6DA41283}" type="pres">
      <dgm:prSet presAssocID="{D94C515C-2AF9-4FD5-A724-54D8CDE2616E}" presName="tile4" presStyleLbl="node1" presStyleIdx="3" presStyleCnt="4"/>
      <dgm:spPr/>
      <dgm:t>
        <a:bodyPr/>
        <a:lstStyle/>
        <a:p>
          <a:endParaRPr lang="en-GB"/>
        </a:p>
      </dgm:t>
    </dgm:pt>
    <dgm:pt modelId="{F7BC0AE4-2C45-463E-BF60-840B72349E8C}" type="pres">
      <dgm:prSet presAssocID="{D94C515C-2AF9-4FD5-A724-54D8CDE2616E}" presName="tile4text" presStyleLbl="node1" presStyleIdx="3" presStyleCnt="4">
        <dgm:presLayoutVars>
          <dgm:chMax val="0"/>
          <dgm:chPref val="0"/>
          <dgm:bulletEnabled val="1"/>
        </dgm:presLayoutVars>
      </dgm:prSet>
      <dgm:spPr/>
      <dgm:t>
        <a:bodyPr/>
        <a:lstStyle/>
        <a:p>
          <a:endParaRPr lang="en-GB"/>
        </a:p>
      </dgm:t>
    </dgm:pt>
    <dgm:pt modelId="{6DA59E68-D402-4A32-BA86-4C983FA1019E}" type="pres">
      <dgm:prSet presAssocID="{D94C515C-2AF9-4FD5-A724-54D8CDE2616E}" presName="centerTile" presStyleLbl="fgShp" presStyleIdx="0" presStyleCnt="1">
        <dgm:presLayoutVars>
          <dgm:chMax val="0"/>
          <dgm:chPref val="0"/>
        </dgm:presLayoutVars>
      </dgm:prSet>
      <dgm:spPr/>
      <dgm:t>
        <a:bodyPr/>
        <a:lstStyle/>
        <a:p>
          <a:endParaRPr lang="en-GB"/>
        </a:p>
      </dgm:t>
    </dgm:pt>
  </dgm:ptLst>
  <dgm:cxnLst>
    <dgm:cxn modelId="{EFD2DE61-F33C-4672-9F5C-13EBAFCF7AAE}" srcId="{D94C515C-2AF9-4FD5-A724-54D8CDE2616E}" destId="{DA9CEAC1-8109-40F8-9696-BEF2A5CEF974}" srcOrd="0" destOrd="0" parTransId="{6F98F515-A65C-4BCB-BC23-AD18DDEF67F7}" sibTransId="{80159060-381D-46FA-8F77-FAB0483469B9}"/>
    <dgm:cxn modelId="{C0D2F26A-22A7-478D-82D3-B91AFA53249B}" srcId="{DA9CEAC1-8109-40F8-9696-BEF2A5CEF974}" destId="{6EE537DE-B890-4FC9-B5CE-31F4AE439987}" srcOrd="1" destOrd="0" parTransId="{20A88AD5-D6F8-40D4-89C3-5BE72E18855B}" sibTransId="{8F08FB96-D349-4F1E-9A3C-5E9DA45C5218}"/>
    <dgm:cxn modelId="{3AA766B0-9484-4D5B-A9AD-901B3D76F5B0}" type="presOf" srcId="{DA9CEAC1-8109-40F8-9696-BEF2A5CEF974}" destId="{6DA59E68-D402-4A32-BA86-4C983FA1019E}" srcOrd="0" destOrd="0" presId="urn:microsoft.com/office/officeart/2005/8/layout/matrix1"/>
    <dgm:cxn modelId="{DFE288FD-E92D-432B-8BE2-7E34A2935B90}" type="presOf" srcId="{CEA8D119-0C4E-4281-A6FE-73801D829800}" destId="{D72D4E9C-A8E7-461F-83CD-53CEC381EB96}" srcOrd="0" destOrd="0" presId="urn:microsoft.com/office/officeart/2005/8/layout/matrix1"/>
    <dgm:cxn modelId="{4BC5CDBA-36A8-44E9-B5EE-0B3C112ED447}" type="presOf" srcId="{CEA8D119-0C4E-4281-A6FE-73801D829800}" destId="{164E2BF5-60E1-4B89-99FF-3B10CF5B357D}" srcOrd="1" destOrd="0" presId="urn:microsoft.com/office/officeart/2005/8/layout/matrix1"/>
    <dgm:cxn modelId="{15D540BF-B1FA-4A90-9100-2799E2BA1697}" srcId="{DA9CEAC1-8109-40F8-9696-BEF2A5CEF974}" destId="{CEA8D119-0C4E-4281-A6FE-73801D829800}" srcOrd="0" destOrd="0" parTransId="{27D6A357-0884-4058-8983-AF8998BACA25}" sibTransId="{22022FA1-3F45-430F-B9B2-0E2ACC0E249D}"/>
    <dgm:cxn modelId="{B62FD7D3-52EE-499D-B3B8-174689E2DA6B}" srcId="{DA9CEAC1-8109-40F8-9696-BEF2A5CEF974}" destId="{9751963D-0790-4A77-B3B7-2770BDDF5576}" srcOrd="2" destOrd="0" parTransId="{577E59C6-94A9-4B27-8A02-473C646771D5}" sibTransId="{9B4E6A51-4595-4E97-9B16-CA939625D9CE}"/>
    <dgm:cxn modelId="{3AE44535-3668-419E-ABBC-244444665138}" type="presOf" srcId="{D94C515C-2AF9-4FD5-A724-54D8CDE2616E}" destId="{9DF5213E-8F38-46F3-92CB-3820C693A9DF}" srcOrd="0" destOrd="0" presId="urn:microsoft.com/office/officeart/2005/8/layout/matrix1"/>
    <dgm:cxn modelId="{6A9D5E81-C220-428F-B80B-257740AE156A}" type="presOf" srcId="{6EE537DE-B890-4FC9-B5CE-31F4AE439987}" destId="{47C80305-FE5A-457D-BC13-344490FFFF25}" srcOrd="1" destOrd="0" presId="urn:microsoft.com/office/officeart/2005/8/layout/matrix1"/>
    <dgm:cxn modelId="{F7A56E64-578D-42F5-8E4D-BBD1B8D9F726}" type="presOf" srcId="{9751963D-0790-4A77-B3B7-2770BDDF5576}" destId="{CD40ACFB-A8E9-4B30-B6A6-0CF75716C6A8}" srcOrd="0" destOrd="0" presId="urn:microsoft.com/office/officeart/2005/8/layout/matrix1"/>
    <dgm:cxn modelId="{05F849FD-8D46-493D-841E-6C5DDEA2D892}" type="presOf" srcId="{6EE537DE-B890-4FC9-B5CE-31F4AE439987}" destId="{D940E9BD-25AE-47C9-A508-C203C6CC50E3}" srcOrd="0" destOrd="0" presId="urn:microsoft.com/office/officeart/2005/8/layout/matrix1"/>
    <dgm:cxn modelId="{131959AC-16EB-43FC-820B-2BAE449B3BED}" type="presOf" srcId="{2AF909BF-DB07-48AE-9484-8BD8C979613A}" destId="{F7BC0AE4-2C45-463E-BF60-840B72349E8C}" srcOrd="1" destOrd="0" presId="urn:microsoft.com/office/officeart/2005/8/layout/matrix1"/>
    <dgm:cxn modelId="{6FEC1E52-DAB4-4ED2-AF5F-6569CDE7A2B4}" type="presOf" srcId="{9751963D-0790-4A77-B3B7-2770BDDF5576}" destId="{8342C52A-87B6-49D7-B8C0-E17B1B981EB2}" srcOrd="1" destOrd="0" presId="urn:microsoft.com/office/officeart/2005/8/layout/matrix1"/>
    <dgm:cxn modelId="{5A98602B-8427-4F33-86D9-36F21DC13938}" srcId="{DA9CEAC1-8109-40F8-9696-BEF2A5CEF974}" destId="{2AF909BF-DB07-48AE-9484-8BD8C979613A}" srcOrd="3" destOrd="0" parTransId="{5283E4EF-92F3-4DBF-B2BD-372D303D5346}" sibTransId="{CBB0DFE4-12F2-4496-B230-9AEF7B7BA5CB}"/>
    <dgm:cxn modelId="{77BC7706-FDBF-4C31-9B23-0B7FF9E509DD}" type="presOf" srcId="{2AF909BF-DB07-48AE-9484-8BD8C979613A}" destId="{1CE48D69-4BA8-4FA0-984B-CB0D6DA41283}" srcOrd="0" destOrd="0" presId="urn:microsoft.com/office/officeart/2005/8/layout/matrix1"/>
    <dgm:cxn modelId="{71167DDD-E6A7-4356-8EA7-83F4A5FDE817}" type="presParOf" srcId="{9DF5213E-8F38-46F3-92CB-3820C693A9DF}" destId="{FED3D48B-43F4-4105-AFE4-798594986246}" srcOrd="0" destOrd="0" presId="urn:microsoft.com/office/officeart/2005/8/layout/matrix1"/>
    <dgm:cxn modelId="{4B7DC4EF-4302-44B7-ACC4-3875E3285817}" type="presParOf" srcId="{FED3D48B-43F4-4105-AFE4-798594986246}" destId="{D72D4E9C-A8E7-461F-83CD-53CEC381EB96}" srcOrd="0" destOrd="0" presId="urn:microsoft.com/office/officeart/2005/8/layout/matrix1"/>
    <dgm:cxn modelId="{18B81D6A-1246-4CAD-B1F7-69F775569CFA}" type="presParOf" srcId="{FED3D48B-43F4-4105-AFE4-798594986246}" destId="{164E2BF5-60E1-4B89-99FF-3B10CF5B357D}" srcOrd="1" destOrd="0" presId="urn:microsoft.com/office/officeart/2005/8/layout/matrix1"/>
    <dgm:cxn modelId="{B553ABF6-5676-4041-91DE-1F1A90BBD6B3}" type="presParOf" srcId="{FED3D48B-43F4-4105-AFE4-798594986246}" destId="{D940E9BD-25AE-47C9-A508-C203C6CC50E3}" srcOrd="2" destOrd="0" presId="urn:microsoft.com/office/officeart/2005/8/layout/matrix1"/>
    <dgm:cxn modelId="{E26C2B41-1287-445A-9B51-F66A73917F3C}" type="presParOf" srcId="{FED3D48B-43F4-4105-AFE4-798594986246}" destId="{47C80305-FE5A-457D-BC13-344490FFFF25}" srcOrd="3" destOrd="0" presId="urn:microsoft.com/office/officeart/2005/8/layout/matrix1"/>
    <dgm:cxn modelId="{B1A2CA96-F874-47CA-92E7-F956BB634302}" type="presParOf" srcId="{FED3D48B-43F4-4105-AFE4-798594986246}" destId="{CD40ACFB-A8E9-4B30-B6A6-0CF75716C6A8}" srcOrd="4" destOrd="0" presId="urn:microsoft.com/office/officeart/2005/8/layout/matrix1"/>
    <dgm:cxn modelId="{9F63B3DD-A3D1-4378-ABFE-6056E9FDB8A5}" type="presParOf" srcId="{FED3D48B-43F4-4105-AFE4-798594986246}" destId="{8342C52A-87B6-49D7-B8C0-E17B1B981EB2}" srcOrd="5" destOrd="0" presId="urn:microsoft.com/office/officeart/2005/8/layout/matrix1"/>
    <dgm:cxn modelId="{ACB00F00-FDB1-4A2E-B82B-47B017767331}" type="presParOf" srcId="{FED3D48B-43F4-4105-AFE4-798594986246}" destId="{1CE48D69-4BA8-4FA0-984B-CB0D6DA41283}" srcOrd="6" destOrd="0" presId="urn:microsoft.com/office/officeart/2005/8/layout/matrix1"/>
    <dgm:cxn modelId="{91B184DE-F3C6-4CE5-AD97-F2F5C9716789}" type="presParOf" srcId="{FED3D48B-43F4-4105-AFE4-798594986246}" destId="{F7BC0AE4-2C45-463E-BF60-840B72349E8C}" srcOrd="7" destOrd="0" presId="urn:microsoft.com/office/officeart/2005/8/layout/matrix1"/>
    <dgm:cxn modelId="{E39CC554-CB91-4481-92E0-62A1F8733416}" type="presParOf" srcId="{9DF5213E-8F38-46F3-92CB-3820C693A9DF}" destId="{6DA59E68-D402-4A32-BA86-4C983FA1019E}" srcOrd="1" destOrd="0" presId="urn:microsoft.com/office/officeart/2005/8/layout/matrix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2D4E9C-A8E7-461F-83CD-53CEC381EB96}">
      <dsp:nvSpPr>
        <dsp:cNvPr id="0" name=""/>
        <dsp:cNvSpPr/>
      </dsp:nvSpPr>
      <dsp:spPr>
        <a:xfrm rot="16200000">
          <a:off x="743086" y="-743086"/>
          <a:ext cx="1754187" cy="3240360"/>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lvl="0" algn="ctr" defTabSz="1200150">
            <a:lnSpc>
              <a:spcPct val="90000"/>
            </a:lnSpc>
            <a:spcBef>
              <a:spcPct val="0"/>
            </a:spcBef>
            <a:spcAft>
              <a:spcPct val="35000"/>
            </a:spcAft>
          </a:pPr>
          <a:r>
            <a:rPr lang="en-GB" sz="2700" kern="1200" dirty="0" smtClean="0"/>
            <a:t>vulnerability  protection</a:t>
          </a:r>
        </a:p>
      </dsp:txBody>
      <dsp:txXfrm rot="5400000">
        <a:off x="-1" y="1"/>
        <a:ext cx="3240360" cy="1315640"/>
      </dsp:txXfrm>
    </dsp:sp>
    <dsp:sp modelId="{D940E9BD-25AE-47C9-A508-C203C6CC50E3}">
      <dsp:nvSpPr>
        <dsp:cNvPr id="0" name=""/>
        <dsp:cNvSpPr/>
      </dsp:nvSpPr>
      <dsp:spPr>
        <a:xfrm>
          <a:off x="3240360" y="0"/>
          <a:ext cx="3240360" cy="1754187"/>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lvl="0" algn="ctr" defTabSz="1200150">
            <a:lnSpc>
              <a:spcPct val="90000"/>
            </a:lnSpc>
            <a:spcBef>
              <a:spcPct val="0"/>
            </a:spcBef>
            <a:spcAft>
              <a:spcPct val="35000"/>
            </a:spcAft>
          </a:pPr>
          <a:r>
            <a:rPr lang="en-GB" sz="2700" kern="1200" dirty="0" smtClean="0"/>
            <a:t>crime</a:t>
          </a:r>
        </a:p>
        <a:p>
          <a:pPr lvl="0" algn="ctr" defTabSz="1200150">
            <a:lnSpc>
              <a:spcPct val="90000"/>
            </a:lnSpc>
            <a:spcBef>
              <a:spcPct val="0"/>
            </a:spcBef>
            <a:spcAft>
              <a:spcPct val="35000"/>
            </a:spcAft>
          </a:pPr>
          <a:r>
            <a:rPr lang="en-GB" sz="2700" kern="1200" dirty="0" smtClean="0"/>
            <a:t>legal</a:t>
          </a:r>
          <a:endParaRPr lang="en-GB" sz="2700" kern="1200" dirty="0"/>
        </a:p>
      </dsp:txBody>
      <dsp:txXfrm>
        <a:off x="3240360" y="0"/>
        <a:ext cx="3240360" cy="1315640"/>
      </dsp:txXfrm>
    </dsp:sp>
    <dsp:sp modelId="{CD40ACFB-A8E9-4B30-B6A6-0CF75716C6A8}">
      <dsp:nvSpPr>
        <dsp:cNvPr id="0" name=""/>
        <dsp:cNvSpPr/>
      </dsp:nvSpPr>
      <dsp:spPr>
        <a:xfrm rot="10800000">
          <a:off x="0" y="1754187"/>
          <a:ext cx="3240360" cy="1754187"/>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lvl="0" algn="ctr" defTabSz="1200150">
            <a:lnSpc>
              <a:spcPct val="90000"/>
            </a:lnSpc>
            <a:spcBef>
              <a:spcPct val="0"/>
            </a:spcBef>
            <a:spcAft>
              <a:spcPct val="35000"/>
            </a:spcAft>
          </a:pPr>
          <a:r>
            <a:rPr lang="en-GB" sz="2700" kern="1200" dirty="0" smtClean="0"/>
            <a:t>victimhood  personalisation </a:t>
          </a:r>
          <a:endParaRPr lang="en-GB" sz="2700" kern="1200" dirty="0"/>
        </a:p>
      </dsp:txBody>
      <dsp:txXfrm rot="10800000">
        <a:off x="0" y="2192734"/>
        <a:ext cx="3240360" cy="1315640"/>
      </dsp:txXfrm>
    </dsp:sp>
    <dsp:sp modelId="{1CE48D69-4BA8-4FA0-984B-CB0D6DA41283}">
      <dsp:nvSpPr>
        <dsp:cNvPr id="0" name=""/>
        <dsp:cNvSpPr/>
      </dsp:nvSpPr>
      <dsp:spPr>
        <a:xfrm rot="5400000">
          <a:off x="3983446" y="1011101"/>
          <a:ext cx="1754187" cy="3240360"/>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lvl="0" algn="ctr" defTabSz="1200150">
            <a:lnSpc>
              <a:spcPct val="90000"/>
            </a:lnSpc>
            <a:spcBef>
              <a:spcPct val="0"/>
            </a:spcBef>
            <a:spcAft>
              <a:spcPct val="35000"/>
            </a:spcAft>
          </a:pPr>
          <a:r>
            <a:rPr lang="en-GB" sz="2700" b="0" kern="1200" dirty="0" smtClean="0">
              <a:solidFill>
                <a:srgbClr val="FFFF00"/>
              </a:solidFill>
            </a:rPr>
            <a:t>Personhood</a:t>
          </a:r>
        </a:p>
        <a:p>
          <a:pPr lvl="0" algn="ctr" defTabSz="1200150">
            <a:lnSpc>
              <a:spcPct val="90000"/>
            </a:lnSpc>
            <a:spcBef>
              <a:spcPct val="0"/>
            </a:spcBef>
            <a:spcAft>
              <a:spcPct val="35000"/>
            </a:spcAft>
          </a:pPr>
          <a:r>
            <a:rPr lang="en-GB" sz="2700" b="0" kern="1200" dirty="0" smtClean="0">
              <a:solidFill>
                <a:srgbClr val="FFFF00"/>
              </a:solidFill>
            </a:rPr>
            <a:t>agency</a:t>
          </a:r>
          <a:endParaRPr lang="en-GB" sz="2700" b="0" kern="1200" dirty="0">
            <a:solidFill>
              <a:srgbClr val="FFFF00"/>
            </a:solidFill>
          </a:endParaRPr>
        </a:p>
      </dsp:txBody>
      <dsp:txXfrm rot="-5400000">
        <a:off x="3240359" y="2192734"/>
        <a:ext cx="3240360" cy="1315640"/>
      </dsp:txXfrm>
    </dsp:sp>
    <dsp:sp modelId="{6DA59E68-D402-4A32-BA86-4C983FA1019E}">
      <dsp:nvSpPr>
        <dsp:cNvPr id="0" name=""/>
        <dsp:cNvSpPr/>
      </dsp:nvSpPr>
      <dsp:spPr>
        <a:xfrm>
          <a:off x="2268252" y="1315640"/>
          <a:ext cx="1944216" cy="877093"/>
        </a:xfrm>
        <a:prstGeom prst="roundRect">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GB" sz="2700" kern="1200" dirty="0" smtClean="0"/>
            <a:t>Older Adult</a:t>
          </a:r>
          <a:endParaRPr lang="en-GB" sz="2700" kern="1200" dirty="0"/>
        </a:p>
      </dsp:txBody>
      <dsp:txXfrm>
        <a:off x="2311068" y="1358456"/>
        <a:ext cx="1858584" cy="791461"/>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576696C-CD83-4FF9-AD2B-BCCC8399616E}" type="datetimeFigureOut">
              <a:rPr lang="en-GB" smtClean="0"/>
              <a:pPr/>
              <a:t>18/06/2012</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726DECE-7DB3-4418-BA34-B206377389FA}" type="slidenum">
              <a:rPr lang="en-GB" smtClean="0"/>
              <a:pPr/>
              <a:t>‹#›</a:t>
            </a:fld>
            <a:endParaRPr lang="en-GB"/>
          </a:p>
        </p:txBody>
      </p:sp>
    </p:spTree>
    <p:extLst>
      <p:ext uri="{BB962C8B-B14F-4D97-AF65-F5344CB8AC3E}">
        <p14:creationId xmlns:p14="http://schemas.microsoft.com/office/powerpoint/2010/main" val="36281544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95A088A-EDB9-4E95-BDB0-5518DFEB56EC}" type="datetimeFigureOut">
              <a:rPr lang="en-GB" smtClean="0"/>
              <a:pPr/>
              <a:t>18/06/2012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4F149E-CC33-487F-8EAF-7B883D600C1C}" type="slidenum">
              <a:rPr lang="en-GB" smtClean="0"/>
              <a:pPr/>
              <a:t>‹#›</a:t>
            </a:fld>
            <a:endParaRPr lang="en-GB"/>
          </a:p>
        </p:txBody>
      </p:sp>
    </p:spTree>
    <p:extLst>
      <p:ext uri="{BB962C8B-B14F-4D97-AF65-F5344CB8AC3E}">
        <p14:creationId xmlns:p14="http://schemas.microsoft.com/office/powerpoint/2010/main" val="23073085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kern="1200" baseline="0" dirty="0" smtClean="0">
                <a:solidFill>
                  <a:schemeClr val="tx1"/>
                </a:solidFill>
                <a:latin typeface="+mn-lt"/>
                <a:ea typeface="+mn-ea"/>
                <a:cs typeface="+mn-cs"/>
              </a:rPr>
              <a:t>Old age ceases to be respected, and is replaced by</a:t>
            </a:r>
          </a:p>
          <a:p>
            <a:r>
              <a:rPr lang="en-GB" sz="1200" kern="1200" baseline="0" dirty="0" smtClean="0">
                <a:solidFill>
                  <a:schemeClr val="tx1"/>
                </a:solidFill>
                <a:latin typeface="+mn-lt"/>
                <a:ea typeface="+mn-ea"/>
                <a:cs typeface="+mn-cs"/>
              </a:rPr>
              <a:t>negative stereotypes of ‘greedy geezers’ and ‘self centred spongers’ on society.</a:t>
            </a:r>
          </a:p>
          <a:p>
            <a:r>
              <a:rPr lang="en-GB" sz="1200" kern="1200" baseline="0" dirty="0" smtClean="0">
                <a:solidFill>
                  <a:schemeClr val="tx1"/>
                </a:solidFill>
                <a:latin typeface="+mn-lt"/>
                <a:ea typeface="+mn-ea"/>
                <a:cs typeface="+mn-cs"/>
              </a:rPr>
              <a:t>Many older people are concerned about their perceived uselessness as citizens</a:t>
            </a:r>
          </a:p>
          <a:p>
            <a:r>
              <a:rPr lang="en-GB" sz="1200" kern="1200" baseline="0" dirty="0" smtClean="0">
                <a:solidFill>
                  <a:schemeClr val="tx1"/>
                </a:solidFill>
                <a:latin typeface="+mn-lt"/>
                <a:ea typeface="+mn-ea"/>
                <a:cs typeface="+mn-cs"/>
              </a:rPr>
              <a:t>of the third age of leisure, and as they enter the fourth age of dependency there</a:t>
            </a:r>
          </a:p>
          <a:p>
            <a:r>
              <a:rPr lang="en-GB" sz="1200" kern="1200" baseline="0" dirty="0" smtClean="0">
                <a:solidFill>
                  <a:schemeClr val="tx1"/>
                </a:solidFill>
                <a:latin typeface="+mn-lt"/>
                <a:ea typeface="+mn-ea"/>
                <a:cs typeface="+mn-cs"/>
              </a:rPr>
              <a:t>is a sense that they should not be living so long. Of course I have somewhat</a:t>
            </a:r>
          </a:p>
          <a:p>
            <a:r>
              <a:rPr lang="en-GB" sz="1200" kern="1200" baseline="0" dirty="0" smtClean="0">
                <a:solidFill>
                  <a:schemeClr val="tx1"/>
                </a:solidFill>
                <a:latin typeface="+mn-lt"/>
                <a:ea typeface="+mn-ea"/>
                <a:cs typeface="+mn-cs"/>
              </a:rPr>
              <a:t>exaggerated this presentation of the current situation. Many older people continue</a:t>
            </a:r>
          </a:p>
          <a:p>
            <a:r>
              <a:rPr lang="en-GB" sz="1200" kern="1200" baseline="0" dirty="0" smtClean="0">
                <a:solidFill>
                  <a:schemeClr val="tx1"/>
                </a:solidFill>
                <a:latin typeface="+mn-lt"/>
                <a:ea typeface="+mn-ea"/>
                <a:cs typeface="+mn-cs"/>
              </a:rPr>
              <a:t>to contribute much and are valued especially within their families. Some</a:t>
            </a:r>
          </a:p>
          <a:p>
            <a:r>
              <a:rPr lang="en-GB" sz="1200" kern="1200" baseline="0" dirty="0" smtClean="0">
                <a:solidFill>
                  <a:schemeClr val="tx1"/>
                </a:solidFill>
                <a:latin typeface="+mn-lt"/>
                <a:ea typeface="+mn-ea"/>
                <a:cs typeface="+mn-cs"/>
              </a:rPr>
              <a:t>older people never enter the age of dependency. But the situation is changing</a:t>
            </a:r>
          </a:p>
          <a:p>
            <a:r>
              <a:rPr lang="en-GB" sz="1200" kern="1200" baseline="0" dirty="0" smtClean="0">
                <a:solidFill>
                  <a:schemeClr val="tx1"/>
                </a:solidFill>
                <a:latin typeface="+mn-lt"/>
                <a:ea typeface="+mn-ea"/>
                <a:cs typeface="+mn-cs"/>
              </a:rPr>
              <a:t>remorselessly before our own eyes. Family relationships are weakening, and</a:t>
            </a:r>
          </a:p>
          <a:p>
            <a:r>
              <a:rPr lang="en-GB" sz="1200" kern="1200" baseline="0" dirty="0" smtClean="0">
                <a:solidFill>
                  <a:schemeClr val="tx1"/>
                </a:solidFill>
                <a:latin typeface="+mn-lt"/>
                <a:ea typeface="+mn-ea"/>
                <a:cs typeface="+mn-cs"/>
              </a:rPr>
              <a:t>increasing numbers of people are living longer in states of dependency. We</a:t>
            </a:r>
          </a:p>
          <a:p>
            <a:r>
              <a:rPr lang="en-GB" sz="1200" kern="1200" baseline="0" dirty="0" smtClean="0">
                <a:solidFill>
                  <a:schemeClr val="tx1"/>
                </a:solidFill>
                <a:latin typeface="+mn-lt"/>
                <a:ea typeface="+mn-ea"/>
                <a:cs typeface="+mn-cs"/>
              </a:rPr>
              <a:t>have to rethink our understanding of the life course. (Colman2009)</a:t>
            </a:r>
            <a:endParaRPr lang="en-GB" dirty="0"/>
          </a:p>
        </p:txBody>
      </p:sp>
      <p:sp>
        <p:nvSpPr>
          <p:cNvPr id="4" name="Slide Number Placeholder 3"/>
          <p:cNvSpPr>
            <a:spLocks noGrp="1"/>
          </p:cNvSpPr>
          <p:nvPr>
            <p:ph type="sldNum" sz="quarter" idx="10"/>
          </p:nvPr>
        </p:nvSpPr>
        <p:spPr/>
        <p:txBody>
          <a:bodyPr/>
          <a:lstStyle/>
          <a:p>
            <a:fld id="{774F149E-CC33-487F-8EAF-7B883D600C1C}" type="slidenum">
              <a:rPr lang="en-GB" smtClean="0"/>
              <a:pPr/>
              <a:t>1</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74F149E-CC33-487F-8EAF-7B883D600C1C}" type="slidenum">
              <a:rPr lang="en-GB" smtClean="0"/>
              <a:pPr/>
              <a:t>2</a:t>
            </a:fld>
            <a:endParaRPr lang="en-GB"/>
          </a:p>
        </p:txBody>
      </p:sp>
    </p:spTree>
    <p:extLst>
      <p:ext uri="{BB962C8B-B14F-4D97-AF65-F5344CB8AC3E}">
        <p14:creationId xmlns:p14="http://schemas.microsoft.com/office/powerpoint/2010/main" val="8121612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Consensus is required for:</a:t>
            </a:r>
          </a:p>
          <a:p>
            <a:pPr lvl="1"/>
            <a:r>
              <a:rPr lang="en-GB" dirty="0" smtClean="0"/>
              <a:t>developing appropriate policy and service responses to elder abuse </a:t>
            </a:r>
          </a:p>
          <a:p>
            <a:pPr lvl="1"/>
            <a:r>
              <a:rPr lang="en-GB" dirty="0" smtClean="0"/>
              <a:t>educational programs for older people, family carers and processional carers and health processionals </a:t>
            </a:r>
          </a:p>
          <a:p>
            <a:pPr lvl="1"/>
            <a:r>
              <a:rPr lang="en-GB" dirty="0" smtClean="0"/>
              <a:t>empowering older people- older people are not victims</a:t>
            </a:r>
          </a:p>
          <a:p>
            <a:pPr marL="68580" indent="0">
              <a:buNone/>
            </a:pPr>
            <a:r>
              <a:rPr lang="en-GB" dirty="0" smtClean="0"/>
              <a:t>A standing or status bestowed on upon one human being by others in the context of a relationship and social being. It implies recognition, respect and trust. </a:t>
            </a:r>
          </a:p>
          <a:p>
            <a:pPr marL="365760" lvl="1" indent="0">
              <a:buNone/>
            </a:pPr>
            <a:r>
              <a:rPr lang="en-GB" dirty="0" smtClean="0"/>
              <a:t>(</a:t>
            </a:r>
            <a:r>
              <a:rPr lang="en-GB" dirty="0" err="1" smtClean="0"/>
              <a:t>Kitwood</a:t>
            </a:r>
            <a:r>
              <a:rPr lang="en-GB" dirty="0" smtClean="0"/>
              <a:t> 1997:8)</a:t>
            </a:r>
          </a:p>
          <a:p>
            <a:endParaRPr lang="en-GB" dirty="0"/>
          </a:p>
        </p:txBody>
      </p:sp>
      <p:sp>
        <p:nvSpPr>
          <p:cNvPr id="4" name="Slide Number Placeholder 3"/>
          <p:cNvSpPr>
            <a:spLocks noGrp="1"/>
          </p:cNvSpPr>
          <p:nvPr>
            <p:ph type="sldNum" sz="quarter" idx="10"/>
          </p:nvPr>
        </p:nvSpPr>
        <p:spPr/>
        <p:txBody>
          <a:bodyPr/>
          <a:lstStyle/>
          <a:p>
            <a:fld id="{774F149E-CC33-487F-8EAF-7B883D600C1C}" type="slidenum">
              <a:rPr lang="en-GB" smtClean="0"/>
              <a:pPr/>
              <a:t>4</a:t>
            </a:fld>
            <a:endParaRPr lang="en-GB"/>
          </a:p>
        </p:txBody>
      </p:sp>
    </p:spTree>
    <p:extLst>
      <p:ext uri="{BB962C8B-B14F-4D97-AF65-F5344CB8AC3E}">
        <p14:creationId xmlns:p14="http://schemas.microsoft.com/office/powerpoint/2010/main" val="27411336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Design: Participatory</a:t>
            </a:r>
          </a:p>
          <a:p>
            <a:r>
              <a:rPr lang="en-GB" dirty="0" smtClean="0"/>
              <a:t>Data Collection: Focus groups</a:t>
            </a:r>
          </a:p>
          <a:p>
            <a:r>
              <a:rPr lang="en-GB" dirty="0" smtClean="0"/>
              <a:t>Recruitment and Sample</a:t>
            </a:r>
          </a:p>
          <a:p>
            <a:r>
              <a:rPr lang="en-GB" dirty="0" smtClean="0"/>
              <a:t>Data Analysis: Grounded Theory</a:t>
            </a:r>
          </a:p>
          <a:p>
            <a:r>
              <a:rPr lang="en-GB" dirty="0" smtClean="0"/>
              <a:t>Ethical Approval: QUB (NI) and TCD (ROI)</a:t>
            </a:r>
          </a:p>
          <a:p>
            <a:r>
              <a:rPr lang="en-GB" dirty="0" smtClean="0"/>
              <a:t>Validity and Reliability: - Insider perspective</a:t>
            </a:r>
          </a:p>
          <a:p>
            <a:r>
              <a:rPr lang="en-GB" dirty="0" smtClean="0"/>
              <a:t>Limitations: No representativeness nor </a:t>
            </a:r>
            <a:r>
              <a:rPr lang="en-GB" dirty="0" err="1" smtClean="0"/>
              <a:t>generalisability</a:t>
            </a:r>
            <a:endParaRPr lang="en-GB" dirty="0" smtClean="0"/>
          </a:p>
          <a:p>
            <a:r>
              <a:rPr lang="en-GB" dirty="0" smtClean="0"/>
              <a:t>Reflections: Involvement of peer researchers!   </a:t>
            </a:r>
          </a:p>
          <a:p>
            <a:endParaRPr lang="en-GB" dirty="0"/>
          </a:p>
        </p:txBody>
      </p:sp>
      <p:sp>
        <p:nvSpPr>
          <p:cNvPr id="4" name="Slide Number Placeholder 3"/>
          <p:cNvSpPr>
            <a:spLocks noGrp="1"/>
          </p:cNvSpPr>
          <p:nvPr>
            <p:ph type="sldNum" sz="quarter" idx="10"/>
          </p:nvPr>
        </p:nvSpPr>
        <p:spPr/>
        <p:txBody>
          <a:bodyPr/>
          <a:lstStyle/>
          <a:p>
            <a:fld id="{774F149E-CC33-487F-8EAF-7B883D600C1C}" type="slidenum">
              <a:rPr lang="en-GB" smtClean="0"/>
              <a:pPr/>
              <a:t>6</a:t>
            </a:fld>
            <a:endParaRPr lang="en-GB"/>
          </a:p>
        </p:txBody>
      </p:sp>
    </p:spTree>
    <p:extLst>
      <p:ext uri="{BB962C8B-B14F-4D97-AF65-F5344CB8AC3E}">
        <p14:creationId xmlns:p14="http://schemas.microsoft.com/office/powerpoint/2010/main" val="38135895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Cultural norms relating to family privacy: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Reluctance to corroborate others accounts even if a family member is abusive: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Fear of alternatives to family care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Participants’ assertion that admission to nursing homes was an older person’s biggest dread:</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Fear of the consequence of disclosing and subsequent repercussions: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Negative perceptions of formal social service responses not being helpful or appropriate: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smtClean="0"/>
          </a:p>
          <a:p>
            <a:endParaRPr lang="en-GB" dirty="0"/>
          </a:p>
        </p:txBody>
      </p:sp>
      <p:sp>
        <p:nvSpPr>
          <p:cNvPr id="4" name="Slide Number Placeholder 3"/>
          <p:cNvSpPr>
            <a:spLocks noGrp="1"/>
          </p:cNvSpPr>
          <p:nvPr>
            <p:ph type="sldNum" sz="quarter" idx="10"/>
          </p:nvPr>
        </p:nvSpPr>
        <p:spPr/>
        <p:txBody>
          <a:bodyPr/>
          <a:lstStyle/>
          <a:p>
            <a:fld id="{774F149E-CC33-487F-8EAF-7B883D600C1C}" type="slidenum">
              <a:rPr lang="en-GB" smtClean="0"/>
              <a:pPr/>
              <a:t>9</a:t>
            </a:fld>
            <a:endParaRPr lang="en-GB"/>
          </a:p>
        </p:txBody>
      </p:sp>
    </p:spTree>
    <p:extLst>
      <p:ext uri="{BB962C8B-B14F-4D97-AF65-F5344CB8AC3E}">
        <p14:creationId xmlns:p14="http://schemas.microsoft.com/office/powerpoint/2010/main" val="12599233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74F149E-CC33-487F-8EAF-7B883D600C1C}" type="slidenum">
              <a:rPr lang="en-GB" smtClean="0"/>
              <a:pPr/>
              <a:t>16</a:t>
            </a:fld>
            <a:endParaRPr lang="en-GB"/>
          </a:p>
        </p:txBody>
      </p:sp>
    </p:spTree>
    <p:extLst>
      <p:ext uri="{BB962C8B-B14F-4D97-AF65-F5344CB8AC3E}">
        <p14:creationId xmlns:p14="http://schemas.microsoft.com/office/powerpoint/2010/main" val="40418460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A5E23E6-D8D7-4FFC-8B98-8A9354F73D01}" type="slidenum">
              <a:rPr lang="en-US"/>
              <a:pPr eaLnBrk="1" hangingPunct="1"/>
              <a:t>19</a:t>
            </a:fld>
            <a:endParaRPr lang="en-US"/>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5C9C132-D66D-45DE-9DB6-172F806EA899}" type="datetimeFigureOut">
              <a:rPr lang="en-GB" smtClean="0"/>
              <a:pPr/>
              <a:t>18/06/2012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F78BA3-715E-4CF0-B993-B0DE3EEFC310}" type="slidenum">
              <a:rPr lang="en-GB" smtClean="0"/>
              <a:pPr/>
              <a:t>‹#›</a:t>
            </a:fld>
            <a:endParaRPr lang="en-GB"/>
          </a:p>
        </p:txBody>
      </p:sp>
    </p:spTree>
    <p:extLst>
      <p:ext uri="{BB962C8B-B14F-4D97-AF65-F5344CB8AC3E}">
        <p14:creationId xmlns:p14="http://schemas.microsoft.com/office/powerpoint/2010/main" val="18335835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5C9C132-D66D-45DE-9DB6-172F806EA899}" type="datetimeFigureOut">
              <a:rPr lang="en-GB" smtClean="0"/>
              <a:pPr/>
              <a:t>18/06/2012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F78BA3-715E-4CF0-B993-B0DE3EEFC310}" type="slidenum">
              <a:rPr lang="en-GB" smtClean="0"/>
              <a:pPr/>
              <a:t>‹#›</a:t>
            </a:fld>
            <a:endParaRPr lang="en-GB"/>
          </a:p>
        </p:txBody>
      </p:sp>
    </p:spTree>
    <p:extLst>
      <p:ext uri="{BB962C8B-B14F-4D97-AF65-F5344CB8AC3E}">
        <p14:creationId xmlns:p14="http://schemas.microsoft.com/office/powerpoint/2010/main" val="2482774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5C9C132-D66D-45DE-9DB6-172F806EA899}" type="datetimeFigureOut">
              <a:rPr lang="en-GB" smtClean="0"/>
              <a:pPr/>
              <a:t>18/06/2012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F78BA3-715E-4CF0-B993-B0DE3EEFC310}" type="slidenum">
              <a:rPr lang="en-GB" smtClean="0"/>
              <a:pPr/>
              <a:t>‹#›</a:t>
            </a:fld>
            <a:endParaRPr lang="en-GB"/>
          </a:p>
        </p:txBody>
      </p:sp>
    </p:spTree>
    <p:extLst>
      <p:ext uri="{BB962C8B-B14F-4D97-AF65-F5344CB8AC3E}">
        <p14:creationId xmlns:p14="http://schemas.microsoft.com/office/powerpoint/2010/main" val="1513599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5C9C132-D66D-45DE-9DB6-172F806EA899}" type="datetimeFigureOut">
              <a:rPr lang="en-GB" smtClean="0"/>
              <a:pPr/>
              <a:t>18/06/2012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F78BA3-715E-4CF0-B993-B0DE3EEFC310}" type="slidenum">
              <a:rPr lang="en-GB" smtClean="0"/>
              <a:pPr/>
              <a:t>‹#›</a:t>
            </a:fld>
            <a:endParaRPr lang="en-GB"/>
          </a:p>
        </p:txBody>
      </p:sp>
    </p:spTree>
    <p:extLst>
      <p:ext uri="{BB962C8B-B14F-4D97-AF65-F5344CB8AC3E}">
        <p14:creationId xmlns:p14="http://schemas.microsoft.com/office/powerpoint/2010/main" val="4219294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C9C132-D66D-45DE-9DB6-172F806EA899}" type="datetimeFigureOut">
              <a:rPr lang="en-GB" smtClean="0"/>
              <a:pPr/>
              <a:t>18/06/2012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F78BA3-715E-4CF0-B993-B0DE3EEFC310}" type="slidenum">
              <a:rPr lang="en-GB" smtClean="0"/>
              <a:pPr/>
              <a:t>‹#›</a:t>
            </a:fld>
            <a:endParaRPr lang="en-GB"/>
          </a:p>
        </p:txBody>
      </p:sp>
    </p:spTree>
    <p:extLst>
      <p:ext uri="{BB962C8B-B14F-4D97-AF65-F5344CB8AC3E}">
        <p14:creationId xmlns:p14="http://schemas.microsoft.com/office/powerpoint/2010/main" val="4037632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5C9C132-D66D-45DE-9DB6-172F806EA899}" type="datetimeFigureOut">
              <a:rPr lang="en-GB" smtClean="0"/>
              <a:pPr/>
              <a:t>18/06/2012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EF78BA3-715E-4CF0-B993-B0DE3EEFC310}" type="slidenum">
              <a:rPr lang="en-GB" smtClean="0"/>
              <a:pPr/>
              <a:t>‹#›</a:t>
            </a:fld>
            <a:endParaRPr lang="en-GB"/>
          </a:p>
        </p:txBody>
      </p:sp>
    </p:spTree>
    <p:extLst>
      <p:ext uri="{BB962C8B-B14F-4D97-AF65-F5344CB8AC3E}">
        <p14:creationId xmlns:p14="http://schemas.microsoft.com/office/powerpoint/2010/main" val="1819219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5C9C132-D66D-45DE-9DB6-172F806EA899}" type="datetimeFigureOut">
              <a:rPr lang="en-GB" smtClean="0"/>
              <a:pPr/>
              <a:t>18/06/2012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EF78BA3-715E-4CF0-B993-B0DE3EEFC310}" type="slidenum">
              <a:rPr lang="en-GB" smtClean="0"/>
              <a:pPr/>
              <a:t>‹#›</a:t>
            </a:fld>
            <a:endParaRPr lang="en-GB"/>
          </a:p>
        </p:txBody>
      </p:sp>
    </p:spTree>
    <p:extLst>
      <p:ext uri="{BB962C8B-B14F-4D97-AF65-F5344CB8AC3E}">
        <p14:creationId xmlns:p14="http://schemas.microsoft.com/office/powerpoint/2010/main" val="3757834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5C9C132-D66D-45DE-9DB6-172F806EA899}" type="datetimeFigureOut">
              <a:rPr lang="en-GB" smtClean="0"/>
              <a:pPr/>
              <a:t>18/06/2012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EF78BA3-715E-4CF0-B993-B0DE3EEFC310}" type="slidenum">
              <a:rPr lang="en-GB" smtClean="0"/>
              <a:pPr/>
              <a:t>‹#›</a:t>
            </a:fld>
            <a:endParaRPr lang="en-GB"/>
          </a:p>
        </p:txBody>
      </p:sp>
    </p:spTree>
    <p:extLst>
      <p:ext uri="{BB962C8B-B14F-4D97-AF65-F5344CB8AC3E}">
        <p14:creationId xmlns:p14="http://schemas.microsoft.com/office/powerpoint/2010/main" val="3364096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C9C132-D66D-45DE-9DB6-172F806EA899}" type="datetimeFigureOut">
              <a:rPr lang="en-GB" smtClean="0"/>
              <a:pPr/>
              <a:t>18/06/2012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EF78BA3-715E-4CF0-B993-B0DE3EEFC310}" type="slidenum">
              <a:rPr lang="en-GB" smtClean="0"/>
              <a:pPr/>
              <a:t>‹#›</a:t>
            </a:fld>
            <a:endParaRPr lang="en-GB"/>
          </a:p>
        </p:txBody>
      </p:sp>
    </p:spTree>
    <p:extLst>
      <p:ext uri="{BB962C8B-B14F-4D97-AF65-F5344CB8AC3E}">
        <p14:creationId xmlns:p14="http://schemas.microsoft.com/office/powerpoint/2010/main" val="2155461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C9C132-D66D-45DE-9DB6-172F806EA899}" type="datetimeFigureOut">
              <a:rPr lang="en-GB" smtClean="0"/>
              <a:pPr/>
              <a:t>18/06/2012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EF78BA3-715E-4CF0-B993-B0DE3EEFC310}" type="slidenum">
              <a:rPr lang="en-GB" smtClean="0"/>
              <a:pPr/>
              <a:t>‹#›</a:t>
            </a:fld>
            <a:endParaRPr lang="en-GB"/>
          </a:p>
        </p:txBody>
      </p:sp>
    </p:spTree>
    <p:extLst>
      <p:ext uri="{BB962C8B-B14F-4D97-AF65-F5344CB8AC3E}">
        <p14:creationId xmlns:p14="http://schemas.microsoft.com/office/powerpoint/2010/main" val="3577383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C9C132-D66D-45DE-9DB6-172F806EA899}" type="datetimeFigureOut">
              <a:rPr lang="en-GB" smtClean="0"/>
              <a:pPr/>
              <a:t>18/06/2012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EF78BA3-715E-4CF0-B993-B0DE3EEFC310}" type="slidenum">
              <a:rPr lang="en-GB" smtClean="0"/>
              <a:pPr/>
              <a:t>‹#›</a:t>
            </a:fld>
            <a:endParaRPr lang="en-GB"/>
          </a:p>
        </p:txBody>
      </p:sp>
    </p:spTree>
    <p:extLst>
      <p:ext uri="{BB962C8B-B14F-4D97-AF65-F5344CB8AC3E}">
        <p14:creationId xmlns:p14="http://schemas.microsoft.com/office/powerpoint/2010/main" val="2525120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C9C132-D66D-45DE-9DB6-172F806EA899}" type="datetimeFigureOut">
              <a:rPr lang="en-GB" smtClean="0"/>
              <a:pPr/>
              <a:t>18/06/2012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F78BA3-715E-4CF0-B993-B0DE3EEFC310}" type="slidenum">
              <a:rPr lang="en-GB" smtClean="0"/>
              <a:pPr/>
              <a:t>‹#›</a:t>
            </a:fld>
            <a:endParaRPr lang="en-GB"/>
          </a:p>
        </p:txBody>
      </p:sp>
    </p:spTree>
    <p:extLst>
      <p:ext uri="{BB962C8B-B14F-4D97-AF65-F5344CB8AC3E}">
        <p14:creationId xmlns:p14="http://schemas.microsoft.com/office/powerpoint/2010/main" val="325642603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hyperlink" Target="mailto:j.anand@qub.ac.uk"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www.cardi.ie/" TargetMode="External"/><Relationship Id="rId4" Type="http://schemas.openxmlformats.org/officeDocument/2006/relationships/hyperlink" Target="http://www.ageaction.ie/"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sz="3100" b="1" dirty="0" smtClean="0"/>
              <a:t>Different understandings of elder abuse:</a:t>
            </a:r>
            <a:br>
              <a:rPr lang="en-GB" sz="3100" b="1" dirty="0" smtClean="0"/>
            </a:br>
            <a:r>
              <a:rPr lang="en-GB" sz="3100" b="1" dirty="0" smtClean="0"/>
              <a:t>Implications for professional practice and policy</a:t>
            </a:r>
            <a:br>
              <a:rPr lang="en-GB" sz="3100" b="1" dirty="0" smtClean="0"/>
            </a:br>
            <a:r>
              <a:rPr lang="en-GB" sz="3100" b="1" dirty="0" smtClean="0"/>
              <a:t/>
            </a:r>
            <a:br>
              <a:rPr lang="en-GB" sz="3100" b="1" dirty="0" smtClean="0"/>
            </a:br>
            <a:r>
              <a:rPr lang="en-GB" sz="2200" dirty="0" smtClean="0"/>
              <a:t/>
            </a:r>
            <a:br>
              <a:rPr lang="en-GB" sz="2200" dirty="0" smtClean="0"/>
            </a:br>
            <a:r>
              <a:rPr lang="en-GB" sz="2200" dirty="0" smtClean="0"/>
              <a:t/>
            </a:r>
            <a:br>
              <a:rPr lang="en-GB" sz="2200" dirty="0" smtClean="0"/>
            </a:br>
            <a:r>
              <a:rPr lang="en-GB" dirty="0" smtClean="0"/>
              <a:t/>
            </a:r>
            <a:br>
              <a:rPr lang="en-GB" dirty="0" smtClean="0"/>
            </a:br>
            <a:r>
              <a:rPr lang="en-GB" dirty="0" smtClean="0"/>
              <a:t/>
            </a:r>
            <a:br>
              <a:rPr lang="en-GB" dirty="0" smtClean="0"/>
            </a:br>
            <a:r>
              <a:rPr lang="en-GB" dirty="0"/>
              <a:t/>
            </a:r>
            <a:br>
              <a:rPr lang="en-GB" dirty="0"/>
            </a:br>
            <a:r>
              <a:rPr lang="en-GB" sz="2200" dirty="0" smtClean="0"/>
              <a:t>Janet Carter Anand</a:t>
            </a:r>
            <a:br>
              <a:rPr lang="en-GB" sz="2200" dirty="0" smtClean="0"/>
            </a:br>
            <a:r>
              <a:rPr lang="en-GB" sz="2200" dirty="0" smtClean="0"/>
              <a:t> Queen’s University Belfast </a:t>
            </a:r>
            <a:endParaRPr lang="en-GB" sz="2200" dirty="0"/>
          </a:p>
        </p:txBody>
      </p:sp>
      <p:sp>
        <p:nvSpPr>
          <p:cNvPr id="3" name="Subtitle 2"/>
          <p:cNvSpPr>
            <a:spLocks noGrp="1"/>
          </p:cNvSpPr>
          <p:nvPr>
            <p:ph type="subTitle" idx="1"/>
          </p:nvPr>
        </p:nvSpPr>
        <p:spPr/>
        <p:txBody>
          <a:bodyPr/>
          <a:lstStyle/>
          <a:p>
            <a:endParaRPr lang="en-GB" dirty="0"/>
          </a:p>
        </p:txBody>
      </p:sp>
      <p:pic>
        <p:nvPicPr>
          <p:cNvPr id="12311" name="Picture 2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32753" y="2204846"/>
            <a:ext cx="2656142" cy="9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181826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Staying Connected</a:t>
            </a:r>
            <a:endParaRPr lang="en-GB" dirty="0"/>
          </a:p>
        </p:txBody>
      </p:sp>
      <p:sp>
        <p:nvSpPr>
          <p:cNvPr id="3" name="Content Placeholder 2"/>
          <p:cNvSpPr>
            <a:spLocks noGrp="1"/>
          </p:cNvSpPr>
          <p:nvPr>
            <p:ph idx="1"/>
          </p:nvPr>
        </p:nvSpPr>
        <p:spPr/>
        <p:txBody>
          <a:bodyPr>
            <a:normAutofit fontScale="70000" lnSpcReduction="20000"/>
          </a:bodyPr>
          <a:lstStyle/>
          <a:p>
            <a:r>
              <a:rPr lang="en-GB" dirty="0"/>
              <a:t>There is a great bus service, I’m collected at my house on a Friday morning …we can do our bits and pieces and leave everything at the shop in our bags, and when it’s time to go home, the minibus comes for us and the driver of the bus lifts all the bags out and then when he leaves us off at our houses, he walks us to the door and will carry the stuff in and put it on the kitchen table…people otherwise won’t be able to get out to do their own shopping unless a member of their family [brings them] and when your with [a] member of family ‘oh hurry up’, you have only so long and all this sort of thing whereas when older people go out like that…you can sit in the wee place [local grocers with bar] they have for us to sit until the bus comes and we can chat away, whereas if you are with your family, what are you doing talking there, will you hurry up come on, they can’t wait for you, why are you taking so long (Helen, ROI, rural)</a:t>
            </a:r>
          </a:p>
          <a:p>
            <a:endParaRPr lang="en-GB" dirty="0"/>
          </a:p>
        </p:txBody>
      </p:sp>
    </p:spTree>
    <p:extLst>
      <p:ext uri="{BB962C8B-B14F-4D97-AF65-F5344CB8AC3E}">
        <p14:creationId xmlns:p14="http://schemas.microsoft.com/office/powerpoint/2010/main" val="2336360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Supporting Family Carers</a:t>
            </a:r>
            <a:endParaRPr lang="en-GB" dirty="0"/>
          </a:p>
        </p:txBody>
      </p:sp>
      <p:sp>
        <p:nvSpPr>
          <p:cNvPr id="3" name="Content Placeholder 2"/>
          <p:cNvSpPr>
            <a:spLocks noGrp="1"/>
          </p:cNvSpPr>
          <p:nvPr>
            <p:ph idx="1"/>
          </p:nvPr>
        </p:nvSpPr>
        <p:spPr/>
        <p:txBody>
          <a:bodyPr/>
          <a:lstStyle/>
          <a:p>
            <a:r>
              <a:rPr lang="en-GB" dirty="0"/>
              <a:t>I mean we didn’t want to have her in a home, we couldn’t, we were spread all over the place and we couldn’t, and there was nothing done to ease the sort of guilt, that we felt about having to have her there (Janet, </a:t>
            </a:r>
            <a:r>
              <a:rPr lang="en-GB" dirty="0" smtClean="0"/>
              <a:t>NI </a:t>
            </a:r>
            <a:r>
              <a:rPr lang="en-GB" dirty="0"/>
              <a:t>urban).</a:t>
            </a:r>
          </a:p>
          <a:p>
            <a:r>
              <a:rPr lang="en-GB" dirty="0"/>
              <a:t> All the books in the world about babies but there is nothing to tell you this may happen [to an older person] (Eve, </a:t>
            </a:r>
            <a:r>
              <a:rPr lang="en-GB" dirty="0" smtClean="0"/>
              <a:t>NI </a:t>
            </a:r>
            <a:r>
              <a:rPr lang="en-GB" dirty="0"/>
              <a:t>urban). </a:t>
            </a:r>
          </a:p>
          <a:p>
            <a:endParaRPr lang="en-GB" dirty="0"/>
          </a:p>
          <a:p>
            <a:endParaRPr lang="en-GB" dirty="0"/>
          </a:p>
        </p:txBody>
      </p:sp>
    </p:spTree>
    <p:extLst>
      <p:ext uri="{BB962C8B-B14F-4D97-AF65-F5344CB8AC3E}">
        <p14:creationId xmlns:p14="http://schemas.microsoft.com/office/powerpoint/2010/main" val="12749196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Creating Awareness</a:t>
            </a:r>
            <a:endParaRPr lang="en-GB" dirty="0"/>
          </a:p>
        </p:txBody>
      </p:sp>
      <p:sp>
        <p:nvSpPr>
          <p:cNvPr id="3" name="Content Placeholder 2"/>
          <p:cNvSpPr>
            <a:spLocks noGrp="1"/>
          </p:cNvSpPr>
          <p:nvPr>
            <p:ph idx="1"/>
          </p:nvPr>
        </p:nvSpPr>
        <p:spPr/>
        <p:txBody>
          <a:bodyPr>
            <a:normAutofit fontScale="92500" lnSpcReduction="10000"/>
          </a:bodyPr>
          <a:lstStyle/>
          <a:p>
            <a:pPr lvl="0"/>
            <a:r>
              <a:rPr lang="en-GB" dirty="0"/>
              <a:t>the importance of social interaction and friendship networks for positive mental health;</a:t>
            </a:r>
          </a:p>
          <a:p>
            <a:pPr lvl="0"/>
            <a:r>
              <a:rPr lang="en-GB" dirty="0"/>
              <a:t>planning for future care needs; </a:t>
            </a:r>
          </a:p>
          <a:p>
            <a:pPr lvl="0"/>
            <a:r>
              <a:rPr lang="en-GB" dirty="0"/>
              <a:t>dementia education and training; </a:t>
            </a:r>
          </a:p>
          <a:p>
            <a:pPr lvl="0"/>
            <a:r>
              <a:rPr lang="en-GB" dirty="0"/>
              <a:t>practical education for family caregivers;</a:t>
            </a:r>
          </a:p>
          <a:p>
            <a:pPr lvl="0"/>
            <a:r>
              <a:rPr lang="en-GB" dirty="0"/>
              <a:t>educating young people through multi-generational programmes at post-primary level and civic programmes in national school to teach, “respect for elders”. </a:t>
            </a:r>
          </a:p>
          <a:p>
            <a:endParaRPr lang="en-GB" dirty="0"/>
          </a:p>
        </p:txBody>
      </p:sp>
    </p:spTree>
    <p:extLst>
      <p:ext uri="{BB962C8B-B14F-4D97-AF65-F5344CB8AC3E}">
        <p14:creationId xmlns:p14="http://schemas.microsoft.com/office/powerpoint/2010/main" val="7296554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Interaction with Professionals</a:t>
            </a:r>
            <a:endParaRPr lang="en-GB" dirty="0"/>
          </a:p>
        </p:txBody>
      </p:sp>
      <p:sp>
        <p:nvSpPr>
          <p:cNvPr id="3" name="Content Placeholder 2"/>
          <p:cNvSpPr>
            <a:spLocks noGrp="1"/>
          </p:cNvSpPr>
          <p:nvPr>
            <p:ph idx="1"/>
          </p:nvPr>
        </p:nvSpPr>
        <p:spPr/>
        <p:txBody>
          <a:bodyPr>
            <a:normAutofit fontScale="92500" lnSpcReduction="20000"/>
          </a:bodyPr>
          <a:lstStyle/>
          <a:p>
            <a:r>
              <a:rPr lang="en-GB" dirty="0"/>
              <a:t>If they knew someone was coming round, the air-freshener was gone into the carpets, and there was vases of flowers, my reckoning is that, they should never be told when someone is coming (Sarah, NI, urban)</a:t>
            </a:r>
          </a:p>
          <a:p>
            <a:r>
              <a:rPr lang="en-GB" dirty="0"/>
              <a:t>The needs of vulnerable older people for emotional support…how do you vet a home for warmth, I’m talking about human dignity, warmth impossible to legislate or ensure the meeting of older people’s emotional needs for warmth and human dignity (Amy, NI, </a:t>
            </a:r>
            <a:r>
              <a:rPr lang="en-GB" dirty="0" smtClean="0"/>
              <a:t>urban)</a:t>
            </a:r>
          </a:p>
          <a:p>
            <a:endParaRPr lang="en-GB" dirty="0"/>
          </a:p>
        </p:txBody>
      </p:sp>
    </p:spTree>
    <p:extLst>
      <p:ext uri="{BB962C8B-B14F-4D97-AF65-F5344CB8AC3E}">
        <p14:creationId xmlns:p14="http://schemas.microsoft.com/office/powerpoint/2010/main" val="36159581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Personhood, Recognition and Trust</a:t>
            </a:r>
            <a:endParaRPr lang="en-GB" dirty="0"/>
          </a:p>
        </p:txBody>
      </p:sp>
      <p:sp>
        <p:nvSpPr>
          <p:cNvPr id="3" name="Content Placeholder 2"/>
          <p:cNvSpPr>
            <a:spLocks noGrp="1"/>
          </p:cNvSpPr>
          <p:nvPr>
            <p:ph idx="1"/>
          </p:nvPr>
        </p:nvSpPr>
        <p:spPr>
          <a:xfrm>
            <a:off x="457200" y="1412776"/>
            <a:ext cx="8229600" cy="4713387"/>
          </a:xfrm>
        </p:spPr>
        <p:txBody>
          <a:bodyPr>
            <a:noAutofit/>
          </a:bodyPr>
          <a:lstStyle/>
          <a:p>
            <a:pPr marL="57150" indent="0">
              <a:buNone/>
            </a:pPr>
            <a:r>
              <a:rPr lang="en-GB" sz="1800" dirty="0"/>
              <a:t>“</a:t>
            </a:r>
            <a:r>
              <a:rPr lang="en-GB" sz="2000" dirty="0"/>
              <a:t>I think it comes under the categories of physical abuse, financial and emotional, and emotional comes at the very top where I’m concerned…in the withdrawal of interaction, where the older person becomes almost invisible in the corner or wherever, and even touching you know, the whole withdrawal of human kindness almost” </a:t>
            </a:r>
            <a:r>
              <a:rPr lang="en-GB" sz="2000" dirty="0" smtClean="0"/>
              <a:t>Amy ( </a:t>
            </a:r>
            <a:r>
              <a:rPr lang="en-GB" sz="2000" dirty="0"/>
              <a:t>NI, urban</a:t>
            </a:r>
            <a:r>
              <a:rPr lang="en-GB" sz="2000" dirty="0" smtClean="0"/>
              <a:t>)</a:t>
            </a:r>
          </a:p>
          <a:p>
            <a:pPr marL="57150" indent="0">
              <a:buNone/>
            </a:pPr>
            <a:endParaRPr lang="en-GB" sz="2000" dirty="0" smtClean="0"/>
          </a:p>
          <a:p>
            <a:pPr marL="68580" indent="0">
              <a:buNone/>
            </a:pPr>
            <a:r>
              <a:rPr lang="en-GB" sz="2000" dirty="0" smtClean="0"/>
              <a:t>…[family] they take you somewhere and they leave you and they say I haven’t time to stop... Well won’t you like them to come in and sit down and have a chat, usually they are saying I have to rush to take so and so home from school and I have to rush to do that, but you know they are so good but still. Tara (NI rural)</a:t>
            </a:r>
          </a:p>
          <a:p>
            <a:pPr marL="68580" indent="0">
              <a:buNone/>
            </a:pPr>
            <a:endParaRPr lang="en-GB" sz="2000" dirty="0"/>
          </a:p>
          <a:p>
            <a:pPr marL="68580" lvl="1" indent="0">
              <a:buNone/>
            </a:pPr>
            <a:r>
              <a:rPr lang="en-GB" sz="2000" dirty="0" smtClean="0"/>
              <a:t>…denying them of their basic rights and I would go as far to say even the knowledge of their basic rights, a total indifference to their dignity. Patsy (NI urban)</a:t>
            </a:r>
          </a:p>
          <a:p>
            <a:pPr marL="457200" lvl="1" indent="0">
              <a:buNone/>
            </a:pPr>
            <a:endParaRPr lang="en-GB" sz="1400" dirty="0"/>
          </a:p>
          <a:p>
            <a:endParaRPr lang="en-GB" sz="1100" dirty="0"/>
          </a:p>
        </p:txBody>
      </p:sp>
    </p:spTree>
    <p:extLst>
      <p:ext uri="{BB962C8B-B14F-4D97-AF65-F5344CB8AC3E}">
        <p14:creationId xmlns:p14="http://schemas.microsoft.com/office/powerpoint/2010/main" val="21515339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Discussion </a:t>
            </a:r>
            <a:endParaRPr lang="en-GB" dirty="0"/>
          </a:p>
        </p:txBody>
      </p:sp>
      <p:sp>
        <p:nvSpPr>
          <p:cNvPr id="3" name="Content Placeholder 2"/>
          <p:cNvSpPr>
            <a:spLocks noGrp="1"/>
          </p:cNvSpPr>
          <p:nvPr>
            <p:ph idx="1"/>
          </p:nvPr>
        </p:nvSpPr>
        <p:spPr/>
        <p:txBody>
          <a:bodyPr>
            <a:normAutofit/>
          </a:bodyPr>
          <a:lstStyle/>
          <a:p>
            <a:r>
              <a:rPr lang="en-GB" dirty="0" smtClean="0"/>
              <a:t>Withdrawal of Personhood – a new type of abuse?</a:t>
            </a:r>
          </a:p>
          <a:p>
            <a:endParaRPr lang="en-GB" dirty="0"/>
          </a:p>
          <a:p>
            <a:r>
              <a:rPr lang="en-GB" dirty="0" smtClean="0"/>
              <a:t>How can professional practice and policy enhances  personhood ?</a:t>
            </a:r>
          </a:p>
          <a:p>
            <a:endParaRPr lang="en-GB" dirty="0"/>
          </a:p>
          <a:p>
            <a:endParaRPr lang="en-GB" dirty="0" smtClean="0"/>
          </a:p>
          <a:p>
            <a:endParaRPr lang="en-GB" dirty="0"/>
          </a:p>
        </p:txBody>
      </p:sp>
    </p:spTree>
    <p:extLst>
      <p:ext uri="{BB962C8B-B14F-4D97-AF65-F5344CB8AC3E}">
        <p14:creationId xmlns:p14="http://schemas.microsoft.com/office/powerpoint/2010/main" val="22685685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412776"/>
            <a:ext cx="7024744" cy="1080120"/>
          </a:xfrm>
        </p:spPr>
        <p:txBody>
          <a:bodyPr>
            <a:normAutofit fontScale="90000"/>
          </a:bodyPr>
          <a:lstStyle/>
          <a:p>
            <a:r>
              <a:rPr lang="en-GB" dirty="0" smtClean="0"/>
              <a:t>Implications for Professional Practice </a:t>
            </a:r>
            <a:endParaRPr lang="en-GB" dirty="0"/>
          </a:p>
        </p:txBody>
      </p:sp>
      <p:sp>
        <p:nvSpPr>
          <p:cNvPr id="3" name="Content Placeholder 2"/>
          <p:cNvSpPr>
            <a:spLocks noGrp="1"/>
          </p:cNvSpPr>
          <p:nvPr>
            <p:ph idx="1"/>
          </p:nvPr>
        </p:nvSpPr>
        <p:spPr>
          <a:xfrm>
            <a:off x="1043492" y="2780928"/>
            <a:ext cx="6777317" cy="3456384"/>
          </a:xfrm>
        </p:spPr>
        <p:txBody>
          <a:bodyPr>
            <a:normAutofit fontScale="70000" lnSpcReduction="20000"/>
          </a:bodyPr>
          <a:lstStyle/>
          <a:p>
            <a:r>
              <a:rPr lang="en-GB" dirty="0" smtClean="0"/>
              <a:t>Practice that supports personhood at the subjective, interactive and social interface – Personhood Framework, Person Centred Practice</a:t>
            </a:r>
          </a:p>
          <a:p>
            <a:r>
              <a:rPr lang="en-GB" dirty="0" smtClean="0"/>
              <a:t>Centrality of knowing the person, their values, biography, relationships, seeing beyond the immediate needs and authenticity (McCormack 2004) -Life Course Perspective</a:t>
            </a:r>
          </a:p>
          <a:p>
            <a:r>
              <a:rPr lang="en-GB" dirty="0" smtClean="0"/>
              <a:t>Addressing issues of loss and trauma (neglected area) </a:t>
            </a:r>
          </a:p>
          <a:p>
            <a:r>
              <a:rPr lang="en-GB" dirty="0"/>
              <a:t>Professional responsibility i.e. dignity and rights </a:t>
            </a:r>
          </a:p>
          <a:p>
            <a:endParaRPr lang="en-GB" dirty="0" smtClean="0"/>
          </a:p>
          <a:p>
            <a:endParaRPr lang="en-GB" dirty="0" smtClean="0"/>
          </a:p>
          <a:p>
            <a:pPr lvl="1"/>
            <a:endParaRPr lang="en-GB" dirty="0"/>
          </a:p>
        </p:txBody>
      </p:sp>
    </p:spTree>
    <p:extLst>
      <p:ext uri="{BB962C8B-B14F-4D97-AF65-F5344CB8AC3E}">
        <p14:creationId xmlns:p14="http://schemas.microsoft.com/office/powerpoint/2010/main" val="33366384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Implications for Policy </a:t>
            </a:r>
            <a:endParaRPr lang="en-GB" dirty="0"/>
          </a:p>
        </p:txBody>
      </p:sp>
      <p:sp>
        <p:nvSpPr>
          <p:cNvPr id="3" name="Content Placeholder 2"/>
          <p:cNvSpPr>
            <a:spLocks noGrp="1"/>
          </p:cNvSpPr>
          <p:nvPr>
            <p:ph idx="1"/>
          </p:nvPr>
        </p:nvSpPr>
        <p:spPr/>
        <p:txBody>
          <a:bodyPr>
            <a:normAutofit fontScale="85000" lnSpcReduction="20000"/>
          </a:bodyPr>
          <a:lstStyle/>
          <a:p>
            <a:pPr>
              <a:buNone/>
            </a:pPr>
            <a:r>
              <a:rPr lang="en-GB" dirty="0" smtClean="0"/>
              <a:t>Inclusion and Rights</a:t>
            </a:r>
          </a:p>
          <a:p>
            <a:pPr lvl="1"/>
            <a:r>
              <a:rPr lang="en-GB" dirty="0" smtClean="0"/>
              <a:t>Safety and security e.g. fear of nursing homes</a:t>
            </a:r>
          </a:p>
          <a:p>
            <a:pPr lvl="1"/>
            <a:r>
              <a:rPr lang="en-GB" dirty="0" smtClean="0"/>
              <a:t>Barriers to accessing services  e.g. stigma </a:t>
            </a:r>
          </a:p>
          <a:p>
            <a:pPr lvl="1"/>
            <a:r>
              <a:rPr lang="en-GB" dirty="0" smtClean="0"/>
              <a:t>Empowerment and enablement e.g. transport, role of community based groups, </a:t>
            </a:r>
            <a:r>
              <a:rPr lang="en-GB" b="1" dirty="0" smtClean="0"/>
              <a:t>Good Morning Service, HOPE</a:t>
            </a:r>
          </a:p>
          <a:p>
            <a:pPr>
              <a:buNone/>
            </a:pPr>
            <a:r>
              <a:rPr lang="en-GB" dirty="0" smtClean="0"/>
              <a:t>Choice and Control </a:t>
            </a:r>
          </a:p>
          <a:p>
            <a:pPr lvl="1"/>
            <a:r>
              <a:rPr lang="en-GB" dirty="0" smtClean="0"/>
              <a:t>Person-centred and self directed services   </a:t>
            </a:r>
          </a:p>
          <a:p>
            <a:pPr lvl="1"/>
            <a:r>
              <a:rPr lang="en-GB" dirty="0" smtClean="0"/>
              <a:t>Supporting families  e.g. mediation services </a:t>
            </a:r>
          </a:p>
          <a:p>
            <a:pPr lvl="1"/>
            <a:r>
              <a:rPr lang="en-GB" dirty="0" smtClean="0"/>
              <a:t>Addressing fear e.g. fear of nursing homes  </a:t>
            </a:r>
          </a:p>
          <a:p>
            <a:pPr>
              <a:buNone/>
            </a:pPr>
            <a:r>
              <a:rPr lang="en-GB" dirty="0" smtClean="0"/>
              <a:t>Creating Awareness</a:t>
            </a:r>
          </a:p>
          <a:p>
            <a:pPr lvl="1"/>
            <a:r>
              <a:rPr lang="en-GB" dirty="0" smtClean="0"/>
              <a:t>Professional education</a:t>
            </a:r>
          </a:p>
          <a:p>
            <a:pPr lvl="1"/>
            <a:r>
              <a:rPr lang="en-GB" dirty="0" smtClean="0"/>
              <a:t>Promoting personhood and citizenship </a:t>
            </a:r>
          </a:p>
          <a:p>
            <a:endParaRPr lang="en-GB" dirty="0"/>
          </a:p>
        </p:txBody>
      </p:sp>
    </p:spTree>
    <p:extLst>
      <p:ext uri="{BB962C8B-B14F-4D97-AF65-F5344CB8AC3E}">
        <p14:creationId xmlns:p14="http://schemas.microsoft.com/office/powerpoint/2010/main" val="26900736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Text Placeholder 2"/>
          <p:cNvSpPr>
            <a:spLocks noGrp="1"/>
          </p:cNvSpPr>
          <p:nvPr>
            <p:ph type="body" idx="1"/>
          </p:nvPr>
        </p:nvSpPr>
        <p:spPr>
          <a:xfrm>
            <a:off x="1258645" y="1412777"/>
            <a:ext cx="6637467" cy="3384376"/>
          </a:xfrm>
        </p:spPr>
        <p:txBody>
          <a:bodyPr>
            <a:normAutofit/>
          </a:bodyPr>
          <a:lstStyle/>
          <a:p>
            <a:r>
              <a:rPr lang="en-GB" b="1" dirty="0" smtClean="0">
                <a:solidFill>
                  <a:schemeClr val="tx1"/>
                </a:solidFill>
              </a:rPr>
              <a:t>It can be argued, that more sustainable and proactive models of service delivery which interweave informal sources of support (family, friends, peers, community etc.) with formal services (health, welfare, advocacy and legal services) are the key to empowering older people in communities. However, we first need to establish how older people think and feel about the issues and involve them in the response!</a:t>
            </a:r>
          </a:p>
          <a:p>
            <a:r>
              <a:rPr lang="en-GB" dirty="0" smtClean="0"/>
              <a:t> </a:t>
            </a:r>
          </a:p>
          <a:p>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Text Box 4"/>
          <p:cNvSpPr txBox="1">
            <a:spLocks noChangeArrowheads="1"/>
          </p:cNvSpPr>
          <p:nvPr/>
        </p:nvSpPr>
        <p:spPr bwMode="auto">
          <a:xfrm>
            <a:off x="0" y="304800"/>
            <a:ext cx="286861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3200" dirty="0"/>
              <a:t>Contact details</a:t>
            </a:r>
            <a:endParaRPr lang="en-US" sz="3200" dirty="0"/>
          </a:p>
        </p:txBody>
      </p:sp>
      <p:sp>
        <p:nvSpPr>
          <p:cNvPr id="19461" name="Rectangle 5"/>
          <p:cNvSpPr>
            <a:spLocks noChangeArrowheads="1"/>
          </p:cNvSpPr>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1743075" lvl="3" indent="-371475">
              <a:lnSpc>
                <a:spcPct val="80000"/>
              </a:lnSpc>
              <a:spcBef>
                <a:spcPct val="20000"/>
              </a:spcBef>
            </a:pPr>
            <a:endParaRPr lang="en-GB" sz="1600"/>
          </a:p>
          <a:p>
            <a:pPr marL="1327150" lvl="2" indent="-412750">
              <a:lnSpc>
                <a:spcPct val="80000"/>
              </a:lnSpc>
              <a:spcBef>
                <a:spcPct val="20000"/>
              </a:spcBef>
              <a:buFontTx/>
              <a:buChar char="•"/>
            </a:pPr>
            <a:endParaRPr lang="en-GB"/>
          </a:p>
          <a:p>
            <a:pPr marL="1327150" lvl="2" indent="-412750">
              <a:lnSpc>
                <a:spcPct val="80000"/>
              </a:lnSpc>
              <a:spcBef>
                <a:spcPct val="20000"/>
              </a:spcBef>
            </a:pPr>
            <a:r>
              <a:rPr lang="en-GB"/>
              <a:t> </a:t>
            </a:r>
          </a:p>
          <a:p>
            <a:pPr marL="577850" indent="-577850">
              <a:lnSpc>
                <a:spcPct val="80000"/>
              </a:lnSpc>
              <a:spcBef>
                <a:spcPct val="20000"/>
              </a:spcBef>
            </a:pPr>
            <a:endParaRPr lang="en-GB" sz="2400"/>
          </a:p>
        </p:txBody>
      </p:sp>
      <p:sp>
        <p:nvSpPr>
          <p:cNvPr id="19462" name="Rectangle 6"/>
          <p:cNvSpPr>
            <a:spLocks noChangeArrowheads="1"/>
          </p:cNvSpPr>
          <p:nvPr/>
        </p:nvSpPr>
        <p:spPr bwMode="auto">
          <a:xfrm>
            <a:off x="0" y="1196975"/>
            <a:ext cx="9144000" cy="5661025"/>
          </a:xfrm>
          <a:prstGeom prst="rect">
            <a:avLst/>
          </a:prstGeom>
          <a:solidFill>
            <a:srgbClr val="AAD4F4">
              <a:alpha val="58038"/>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952500" lvl="1" indent="-495300">
              <a:lnSpc>
                <a:spcPct val="80000"/>
              </a:lnSpc>
              <a:spcBef>
                <a:spcPct val="20000"/>
              </a:spcBef>
              <a:buFont typeface="Wingdings" pitchFamily="2" charset="2"/>
              <a:buChar char="v"/>
            </a:pPr>
            <a:endParaRPr lang="en-GB" sz="2400" dirty="0"/>
          </a:p>
          <a:p>
            <a:pPr marL="952500" lvl="1" indent="-495300">
              <a:lnSpc>
                <a:spcPct val="80000"/>
              </a:lnSpc>
              <a:spcBef>
                <a:spcPct val="20000"/>
              </a:spcBef>
              <a:buFont typeface="Wingdings" pitchFamily="2" charset="2"/>
              <a:buNone/>
            </a:pPr>
            <a:r>
              <a:rPr lang="en-GB" sz="2600" dirty="0"/>
              <a:t>For further information please contact:</a:t>
            </a:r>
          </a:p>
          <a:p>
            <a:pPr marL="952500" lvl="1" indent="-495300">
              <a:lnSpc>
                <a:spcPct val="80000"/>
              </a:lnSpc>
              <a:spcBef>
                <a:spcPct val="20000"/>
              </a:spcBef>
              <a:buFont typeface="Wingdings" pitchFamily="2" charset="2"/>
              <a:buNone/>
            </a:pPr>
            <a:endParaRPr lang="en-GB" sz="2600" dirty="0"/>
          </a:p>
          <a:p>
            <a:pPr marL="952500" lvl="1" indent="-495300">
              <a:lnSpc>
                <a:spcPct val="80000"/>
              </a:lnSpc>
              <a:spcBef>
                <a:spcPct val="20000"/>
              </a:spcBef>
              <a:buFont typeface="Wingdings" pitchFamily="2" charset="2"/>
              <a:buNone/>
            </a:pPr>
            <a:r>
              <a:rPr lang="en-GB" sz="2600" dirty="0" smtClean="0"/>
              <a:t>Dr Janet Carter Anand</a:t>
            </a:r>
          </a:p>
          <a:p>
            <a:pPr marL="952500" lvl="1" indent="-495300">
              <a:lnSpc>
                <a:spcPct val="80000"/>
              </a:lnSpc>
              <a:spcBef>
                <a:spcPct val="20000"/>
              </a:spcBef>
              <a:buFont typeface="Wingdings" pitchFamily="2" charset="2"/>
              <a:buNone/>
            </a:pPr>
            <a:r>
              <a:rPr lang="en-GB" sz="2600" dirty="0" smtClean="0"/>
              <a:t>Email: </a:t>
            </a:r>
            <a:r>
              <a:rPr lang="en-GB" sz="2600" dirty="0" smtClean="0">
                <a:hlinkClick r:id="rId3"/>
              </a:rPr>
              <a:t>j.anand@qub.ac.uk</a:t>
            </a:r>
            <a:endParaRPr lang="en-GB" sz="2600" dirty="0" smtClean="0"/>
          </a:p>
          <a:p>
            <a:pPr marL="952500" lvl="1" indent="-495300">
              <a:lnSpc>
                <a:spcPct val="80000"/>
              </a:lnSpc>
              <a:spcBef>
                <a:spcPct val="20000"/>
              </a:spcBef>
              <a:buFont typeface="Wingdings" pitchFamily="2" charset="2"/>
              <a:buNone/>
            </a:pPr>
            <a:r>
              <a:rPr lang="en-GB" sz="2600" dirty="0" smtClean="0"/>
              <a:t>Telephone: 028 90975158</a:t>
            </a:r>
          </a:p>
          <a:p>
            <a:pPr marL="952500" lvl="1" indent="-495300">
              <a:lnSpc>
                <a:spcPct val="80000"/>
              </a:lnSpc>
              <a:spcBef>
                <a:spcPct val="20000"/>
              </a:spcBef>
              <a:buFont typeface="Wingdings" pitchFamily="2" charset="2"/>
              <a:buNone/>
            </a:pPr>
            <a:endParaRPr lang="en-GB" sz="2600" dirty="0" smtClean="0"/>
          </a:p>
          <a:p>
            <a:pPr marL="952500" lvl="1" indent="-495300">
              <a:lnSpc>
                <a:spcPct val="80000"/>
              </a:lnSpc>
              <a:spcBef>
                <a:spcPct val="20000"/>
              </a:spcBef>
              <a:buFont typeface="Wingdings" pitchFamily="2" charset="2"/>
              <a:buNone/>
            </a:pPr>
            <a:endParaRPr lang="en-GB" sz="2600" dirty="0"/>
          </a:p>
          <a:p>
            <a:pPr marL="952500" lvl="1" indent="-495300">
              <a:lnSpc>
                <a:spcPct val="80000"/>
              </a:lnSpc>
              <a:spcBef>
                <a:spcPct val="20000"/>
              </a:spcBef>
              <a:buFont typeface="Wingdings" pitchFamily="2" charset="2"/>
              <a:buNone/>
            </a:pPr>
            <a:r>
              <a:rPr lang="en-GB" sz="2600" dirty="0"/>
              <a:t>Report available to download from </a:t>
            </a:r>
          </a:p>
          <a:p>
            <a:pPr marL="952500" lvl="1" indent="-495300">
              <a:lnSpc>
                <a:spcPct val="80000"/>
              </a:lnSpc>
              <a:spcBef>
                <a:spcPct val="20000"/>
              </a:spcBef>
              <a:buFont typeface="Wingdings" pitchFamily="2" charset="2"/>
              <a:buNone/>
            </a:pPr>
            <a:r>
              <a:rPr lang="en-GB" sz="2600" dirty="0">
                <a:hlinkClick r:id="rId4"/>
              </a:rPr>
              <a:t>www.ageaction.ie</a:t>
            </a:r>
            <a:r>
              <a:rPr lang="en-GB" sz="2600" dirty="0"/>
              <a:t> or </a:t>
            </a:r>
            <a:r>
              <a:rPr lang="en-GB" sz="2600" dirty="0">
                <a:hlinkClick r:id="rId5"/>
              </a:rPr>
              <a:t>www.cardi.ie</a:t>
            </a:r>
            <a:r>
              <a:rPr lang="en-GB" sz="2600" dirty="0"/>
              <a:t> </a:t>
            </a:r>
          </a:p>
          <a:p>
            <a:pPr marL="952500" lvl="1" indent="-495300">
              <a:lnSpc>
                <a:spcPct val="80000"/>
              </a:lnSpc>
              <a:spcBef>
                <a:spcPct val="20000"/>
              </a:spcBef>
              <a:buFont typeface="Wingdings" pitchFamily="2" charset="2"/>
              <a:buNone/>
            </a:pPr>
            <a:endParaRPr lang="en-GB" sz="2600" dirty="0"/>
          </a:p>
        </p:txBody>
      </p:sp>
    </p:spTree>
    <p:extLst>
      <p:ext uri="{BB962C8B-B14F-4D97-AF65-F5344CB8AC3E}">
        <p14:creationId xmlns:p14="http://schemas.microsoft.com/office/powerpoint/2010/main" val="20772806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team </a:t>
            </a:r>
            <a:endParaRPr lang="en-GB" dirty="0"/>
          </a:p>
        </p:txBody>
      </p:sp>
      <p:sp>
        <p:nvSpPr>
          <p:cNvPr id="3" name="Content Placeholder 2"/>
          <p:cNvSpPr>
            <a:spLocks noGrp="1"/>
          </p:cNvSpPr>
          <p:nvPr>
            <p:ph idx="1"/>
          </p:nvPr>
        </p:nvSpPr>
        <p:spPr/>
        <p:txBody>
          <a:bodyPr>
            <a:normAutofit fontScale="70000" lnSpcReduction="20000"/>
          </a:bodyPr>
          <a:lstStyle/>
          <a:p>
            <a:r>
              <a:rPr lang="en-GB" dirty="0" err="1"/>
              <a:t>Marita</a:t>
            </a:r>
            <a:r>
              <a:rPr lang="en-GB" dirty="0"/>
              <a:t> </a:t>
            </a:r>
            <a:r>
              <a:rPr lang="en-GB" dirty="0" smtClean="0"/>
              <a:t>O’Brien Independent </a:t>
            </a:r>
            <a:r>
              <a:rPr lang="en-GB" dirty="0"/>
              <a:t>Researcher</a:t>
            </a:r>
          </a:p>
          <a:p>
            <a:r>
              <a:rPr lang="en-GB" dirty="0" err="1"/>
              <a:t>Emer</a:t>
            </a:r>
            <a:r>
              <a:rPr lang="en-GB" dirty="0"/>
              <a:t> </a:t>
            </a:r>
            <a:r>
              <a:rPr lang="en-GB" dirty="0" smtClean="0"/>
              <a:t>Begley Social </a:t>
            </a:r>
            <a:r>
              <a:rPr lang="en-GB" dirty="0"/>
              <a:t>Inclusion Officer, Age Action Ireland</a:t>
            </a:r>
          </a:p>
          <a:p>
            <a:r>
              <a:rPr lang="en-GB" dirty="0"/>
              <a:t>Janet Carter </a:t>
            </a:r>
            <a:r>
              <a:rPr lang="en-GB" dirty="0" smtClean="0"/>
              <a:t>Anand Research </a:t>
            </a:r>
            <a:r>
              <a:rPr lang="en-GB" dirty="0"/>
              <a:t>Fellow, Social Policy and Ageing Research Centre, Trinity College </a:t>
            </a:r>
            <a:r>
              <a:rPr lang="en-GB" dirty="0" smtClean="0"/>
              <a:t>Dublin and Lecturer </a:t>
            </a:r>
            <a:r>
              <a:rPr lang="en-GB" dirty="0"/>
              <a:t>in Social Work, Queens University, Belfast</a:t>
            </a:r>
          </a:p>
          <a:p>
            <a:r>
              <a:rPr lang="en-GB" dirty="0"/>
              <a:t>Campbell </a:t>
            </a:r>
            <a:r>
              <a:rPr lang="en-GB" dirty="0" smtClean="0"/>
              <a:t>Killick Research </a:t>
            </a:r>
            <a:r>
              <a:rPr lang="en-GB" dirty="0"/>
              <a:t>Officer, South East Health and Social Care Trust, Northern Ireland</a:t>
            </a:r>
          </a:p>
          <a:p>
            <a:r>
              <a:rPr lang="en-GB" dirty="0"/>
              <a:t>Brian </a:t>
            </a:r>
            <a:r>
              <a:rPr lang="en-GB" dirty="0" smtClean="0"/>
              <a:t>Taylor Senior </a:t>
            </a:r>
            <a:r>
              <a:rPr lang="en-GB" dirty="0"/>
              <a:t>Lecturer, Institute for Research in Social Science, University of Ulster</a:t>
            </a:r>
          </a:p>
          <a:p>
            <a:r>
              <a:rPr lang="en-GB" dirty="0"/>
              <a:t>Evelyn </a:t>
            </a:r>
            <a:r>
              <a:rPr lang="en-GB" dirty="0" smtClean="0"/>
              <a:t>Doyle, Peer </a:t>
            </a:r>
            <a:r>
              <a:rPr lang="en-GB" dirty="0"/>
              <a:t>Researcher (NI)</a:t>
            </a:r>
          </a:p>
          <a:p>
            <a:r>
              <a:rPr lang="en-GB" dirty="0"/>
              <a:t>Mary </a:t>
            </a:r>
            <a:r>
              <a:rPr lang="en-GB" dirty="0" smtClean="0"/>
              <a:t>McCarthy, Peer </a:t>
            </a:r>
            <a:r>
              <a:rPr lang="en-GB" dirty="0"/>
              <a:t>Researcher (ROI)</a:t>
            </a:r>
          </a:p>
          <a:p>
            <a:r>
              <a:rPr lang="en-GB" dirty="0"/>
              <a:t>Sam </a:t>
            </a:r>
            <a:r>
              <a:rPr lang="en-GB" dirty="0" err="1" smtClean="0"/>
              <a:t>McCrossan</a:t>
            </a:r>
            <a:r>
              <a:rPr lang="en-GB" dirty="0" smtClean="0"/>
              <a:t>, Peer </a:t>
            </a:r>
            <a:r>
              <a:rPr lang="en-GB" dirty="0"/>
              <a:t>Researcher (NI)</a:t>
            </a:r>
          </a:p>
          <a:p>
            <a:r>
              <a:rPr lang="en-GB" dirty="0"/>
              <a:t>Evelyn </a:t>
            </a:r>
            <a:r>
              <a:rPr lang="en-GB" dirty="0" smtClean="0"/>
              <a:t>Moran, Peer </a:t>
            </a:r>
            <a:r>
              <a:rPr lang="en-GB" dirty="0"/>
              <a:t>Researcher (ROI)</a:t>
            </a:r>
          </a:p>
        </p:txBody>
      </p:sp>
    </p:spTree>
    <p:extLst>
      <p:ext uri="{BB962C8B-B14F-4D97-AF65-F5344CB8AC3E}">
        <p14:creationId xmlns:p14="http://schemas.microsoft.com/office/powerpoint/2010/main" val="26236160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Introduction</a:t>
            </a:r>
            <a:endParaRPr lang="en-GB" dirty="0"/>
          </a:p>
        </p:txBody>
      </p:sp>
      <p:sp>
        <p:nvSpPr>
          <p:cNvPr id="3" name="Content Placeholder 2"/>
          <p:cNvSpPr>
            <a:spLocks noGrp="1"/>
          </p:cNvSpPr>
          <p:nvPr>
            <p:ph idx="1"/>
          </p:nvPr>
        </p:nvSpPr>
        <p:spPr>
          <a:xfrm>
            <a:off x="1043492" y="2323652"/>
            <a:ext cx="7488948" cy="3508977"/>
          </a:xfrm>
        </p:spPr>
        <p:txBody>
          <a:bodyPr>
            <a:normAutofit fontScale="62500" lnSpcReduction="20000"/>
          </a:bodyPr>
          <a:lstStyle/>
          <a:p>
            <a:pPr>
              <a:buFont typeface="Wingdings" pitchFamily="2" charset="2"/>
              <a:buChar char="q"/>
            </a:pPr>
            <a:r>
              <a:rPr lang="en-GB" dirty="0" smtClean="0"/>
              <a:t>Little is known about older people’s conceptualisation of elder abuse</a:t>
            </a:r>
          </a:p>
          <a:p>
            <a:pPr>
              <a:buFont typeface="Wingdings" pitchFamily="2" charset="2"/>
              <a:buChar char="q"/>
            </a:pPr>
            <a:r>
              <a:rPr lang="en-GB" dirty="0" smtClean="0"/>
              <a:t>Research highlights that older people placed particular emphasis on the themes of rights, choice, dignity, respect and the devaluing of older people in families and communities (WHO 2002)</a:t>
            </a:r>
          </a:p>
          <a:p>
            <a:pPr>
              <a:buFont typeface="Wingdings" pitchFamily="2" charset="2"/>
              <a:buChar char="q"/>
            </a:pPr>
            <a:r>
              <a:rPr lang="en-GB" dirty="0" smtClean="0"/>
              <a:t> Evidence of inconsistency in professional response to elder abuse (Taylor and Killick 2012)</a:t>
            </a:r>
          </a:p>
          <a:p>
            <a:pPr>
              <a:buFont typeface="Wingdings" pitchFamily="2" charset="2"/>
              <a:buChar char="q"/>
            </a:pPr>
            <a:r>
              <a:rPr lang="en-GB" dirty="0" smtClean="0"/>
              <a:t>Limited consensus between older people and health professionals regarding what constitutes elder abuse(</a:t>
            </a:r>
            <a:r>
              <a:rPr lang="en-GB" dirty="0" err="1" smtClean="0"/>
              <a:t>Selwood</a:t>
            </a:r>
            <a:r>
              <a:rPr lang="en-GB" dirty="0" smtClean="0"/>
              <a:t> et al. 2007; Thompson-McCormack et al. 2009)</a:t>
            </a:r>
          </a:p>
          <a:p>
            <a:pPr>
              <a:buFont typeface="Wingdings" pitchFamily="2" charset="2"/>
              <a:buChar char="q"/>
            </a:pPr>
            <a:r>
              <a:rPr lang="en-GB" dirty="0" smtClean="0"/>
              <a:t>Heath professionals are more likely to identify abusive and potential abusive strategies than older people  (</a:t>
            </a:r>
            <a:r>
              <a:rPr lang="en-GB" dirty="0" err="1" smtClean="0"/>
              <a:t>Hempton</a:t>
            </a:r>
            <a:r>
              <a:rPr lang="en-GB" dirty="0" smtClean="0"/>
              <a:t> et al. 2011)</a:t>
            </a:r>
            <a:endParaRPr lang="en-GB" dirty="0"/>
          </a:p>
        </p:txBody>
      </p:sp>
    </p:spTree>
    <p:extLst>
      <p:ext uri="{BB962C8B-B14F-4D97-AF65-F5344CB8AC3E}">
        <p14:creationId xmlns:p14="http://schemas.microsoft.com/office/powerpoint/2010/main" val="30963933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Defining and Responding to </a:t>
            </a:r>
            <a:br>
              <a:rPr lang="en-GB" dirty="0" smtClean="0"/>
            </a:br>
            <a:r>
              <a:rPr lang="en-GB" dirty="0" smtClean="0"/>
              <a:t> Elder Abuse</a:t>
            </a:r>
            <a:br>
              <a:rPr lang="en-GB" dirty="0" smtClean="0"/>
            </a:br>
            <a:r>
              <a:rPr lang="en-GB" sz="1300" dirty="0" smtClean="0"/>
              <a:t>adapted  from </a:t>
            </a:r>
            <a:r>
              <a:rPr lang="en-GB" sz="1300" dirty="0" err="1" smtClean="0"/>
              <a:t>Harbison</a:t>
            </a:r>
            <a:r>
              <a:rPr lang="en-GB" sz="1300" dirty="0" smtClean="0"/>
              <a:t> </a:t>
            </a:r>
            <a:r>
              <a:rPr lang="en-GB" sz="1300" dirty="0"/>
              <a:t>and Morrow (</a:t>
            </a:r>
            <a:r>
              <a:rPr lang="en-GB" sz="1300" dirty="0" smtClean="0"/>
              <a:t>1998)</a:t>
            </a:r>
            <a:endParaRPr lang="en-GB" sz="2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2028883"/>
              </p:ext>
            </p:extLst>
          </p:nvPr>
        </p:nvGraphicFramePr>
        <p:xfrm>
          <a:off x="1763689" y="2348880"/>
          <a:ext cx="6480720" cy="35083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660306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980728"/>
            <a:ext cx="7024744" cy="1143000"/>
          </a:xfrm>
        </p:spPr>
        <p:txBody>
          <a:bodyPr/>
          <a:lstStyle/>
          <a:p>
            <a:r>
              <a:rPr lang="en-GB" dirty="0" smtClean="0"/>
              <a:t>Study Aims</a:t>
            </a:r>
            <a:endParaRPr lang="en-GB" dirty="0"/>
          </a:p>
        </p:txBody>
      </p:sp>
      <p:sp>
        <p:nvSpPr>
          <p:cNvPr id="3" name="Content Placeholder 2"/>
          <p:cNvSpPr>
            <a:spLocks noGrp="1"/>
          </p:cNvSpPr>
          <p:nvPr>
            <p:ph idx="1"/>
          </p:nvPr>
        </p:nvSpPr>
        <p:spPr/>
        <p:txBody>
          <a:bodyPr>
            <a:normAutofit fontScale="85000" lnSpcReduction="20000"/>
          </a:bodyPr>
          <a:lstStyle/>
          <a:p>
            <a:endParaRPr lang="en-GB" dirty="0"/>
          </a:p>
          <a:p>
            <a:pPr lvl="1"/>
            <a:r>
              <a:rPr lang="en-GB" dirty="0" smtClean="0"/>
              <a:t>Investigate </a:t>
            </a:r>
            <a:r>
              <a:rPr lang="en-GB" dirty="0"/>
              <a:t>what older adults perceive to be elder </a:t>
            </a:r>
            <a:r>
              <a:rPr lang="en-GB" dirty="0" smtClean="0"/>
              <a:t>abuse</a:t>
            </a:r>
          </a:p>
          <a:p>
            <a:pPr lvl="1"/>
            <a:endParaRPr lang="en-GB" dirty="0"/>
          </a:p>
          <a:p>
            <a:pPr lvl="1"/>
            <a:r>
              <a:rPr lang="en-GB" dirty="0" smtClean="0"/>
              <a:t>Identify </a:t>
            </a:r>
            <a:r>
              <a:rPr lang="en-GB" dirty="0"/>
              <a:t>what older adults consider to be the main threats to their personal </a:t>
            </a:r>
            <a:r>
              <a:rPr lang="en-GB" dirty="0" smtClean="0"/>
              <a:t>safety  and </a:t>
            </a:r>
            <a:r>
              <a:rPr lang="en-GB" dirty="0"/>
              <a:t>well-being in their </a:t>
            </a:r>
            <a:r>
              <a:rPr lang="en-GB" dirty="0" smtClean="0"/>
              <a:t>communities</a:t>
            </a:r>
          </a:p>
          <a:p>
            <a:pPr lvl="1"/>
            <a:endParaRPr lang="en-GB" dirty="0"/>
          </a:p>
          <a:p>
            <a:pPr lvl="1"/>
            <a:r>
              <a:rPr lang="en-GB" dirty="0" smtClean="0"/>
              <a:t> </a:t>
            </a:r>
            <a:r>
              <a:rPr lang="en-GB" dirty="0"/>
              <a:t>Identify what services older people would use if they experienced </a:t>
            </a:r>
            <a:r>
              <a:rPr lang="en-GB" dirty="0" smtClean="0"/>
              <a:t>abuse</a:t>
            </a:r>
          </a:p>
          <a:p>
            <a:pPr lvl="1"/>
            <a:endParaRPr lang="en-GB" dirty="0"/>
          </a:p>
          <a:p>
            <a:pPr lvl="1"/>
            <a:r>
              <a:rPr lang="en-GB" dirty="0" smtClean="0"/>
              <a:t>Identify </a:t>
            </a:r>
            <a:r>
              <a:rPr lang="en-GB" dirty="0"/>
              <a:t>what changes to services older people would like to </a:t>
            </a:r>
            <a:r>
              <a:rPr lang="en-GB" dirty="0" smtClean="0"/>
              <a:t>see</a:t>
            </a:r>
            <a:endParaRPr lang="en-GB" dirty="0"/>
          </a:p>
        </p:txBody>
      </p:sp>
    </p:spTree>
    <p:extLst>
      <p:ext uri="{BB962C8B-B14F-4D97-AF65-F5344CB8AC3E}">
        <p14:creationId xmlns:p14="http://schemas.microsoft.com/office/powerpoint/2010/main" val="30492455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32656"/>
            <a:ext cx="7528682" cy="648072"/>
          </a:xfrm>
        </p:spPr>
        <p:txBody>
          <a:bodyPr>
            <a:normAutofit/>
          </a:bodyPr>
          <a:lstStyle/>
          <a:p>
            <a:r>
              <a:rPr lang="en-GB" sz="3600" dirty="0" smtClean="0"/>
              <a:t>Qualitative Methodology </a:t>
            </a:r>
            <a:endParaRPr lang="en-GB" sz="3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01139308"/>
              </p:ext>
            </p:extLst>
          </p:nvPr>
        </p:nvGraphicFramePr>
        <p:xfrm>
          <a:off x="395536" y="1196752"/>
          <a:ext cx="8280921" cy="5398536"/>
        </p:xfrm>
        <a:graphic>
          <a:graphicData uri="http://schemas.openxmlformats.org/drawingml/2006/table">
            <a:tbl>
              <a:tblPr firstRow="1" bandRow="1">
                <a:tableStyleId>{5C22544A-7EE6-4342-B048-85BDC9FD1C3A}</a:tableStyleId>
              </a:tblPr>
              <a:tblGrid>
                <a:gridCol w="2760307"/>
                <a:gridCol w="2760307"/>
                <a:gridCol w="2760307"/>
              </a:tblGrid>
              <a:tr h="399892">
                <a:tc>
                  <a:txBody>
                    <a:bodyPr/>
                    <a:lstStyle/>
                    <a:p>
                      <a:endParaRPr lang="en-GB" dirty="0"/>
                    </a:p>
                  </a:txBody>
                  <a:tcPr marL="75300" marR="75300"/>
                </a:tc>
                <a:tc>
                  <a:txBody>
                    <a:bodyPr/>
                    <a:lstStyle/>
                    <a:p>
                      <a:r>
                        <a:rPr lang="en-GB" dirty="0" smtClean="0"/>
                        <a:t>Ireland</a:t>
                      </a:r>
                      <a:endParaRPr lang="en-GB" dirty="0"/>
                    </a:p>
                  </a:txBody>
                  <a:tcPr marL="75300" marR="75300"/>
                </a:tc>
                <a:tc>
                  <a:txBody>
                    <a:bodyPr/>
                    <a:lstStyle/>
                    <a:p>
                      <a:r>
                        <a:rPr lang="en-GB" dirty="0" smtClean="0"/>
                        <a:t>Northern Ireland </a:t>
                      </a:r>
                      <a:endParaRPr lang="en-GB" dirty="0"/>
                    </a:p>
                  </a:txBody>
                  <a:tcPr marL="75300" marR="75300"/>
                </a:tc>
              </a:tr>
              <a:tr h="699810">
                <a:tc>
                  <a:txBody>
                    <a:bodyPr/>
                    <a:lstStyle/>
                    <a:p>
                      <a:r>
                        <a:rPr lang="en-GB" dirty="0" smtClean="0"/>
                        <a:t>Number of participants</a:t>
                      </a:r>
                      <a:endParaRPr lang="en-GB" dirty="0"/>
                    </a:p>
                  </a:txBody>
                  <a:tcPr marL="75300" marR="75300"/>
                </a:tc>
                <a:tc>
                  <a:txBody>
                    <a:bodyPr/>
                    <a:lstStyle/>
                    <a:p>
                      <a:r>
                        <a:rPr lang="en-GB" dirty="0" smtClean="0"/>
                        <a:t>21</a:t>
                      </a:r>
                      <a:endParaRPr lang="en-GB" dirty="0"/>
                    </a:p>
                  </a:txBody>
                  <a:tcPr marL="75300" marR="75300"/>
                </a:tc>
                <a:tc>
                  <a:txBody>
                    <a:bodyPr/>
                    <a:lstStyle/>
                    <a:p>
                      <a:r>
                        <a:rPr lang="en-GB" dirty="0" smtClean="0"/>
                        <a:t>37</a:t>
                      </a:r>
                      <a:endParaRPr lang="en-GB" dirty="0"/>
                    </a:p>
                  </a:txBody>
                  <a:tcPr marL="75300" marR="75300"/>
                </a:tc>
              </a:tr>
              <a:tr h="699810">
                <a:tc>
                  <a:txBody>
                    <a:bodyPr/>
                    <a:lstStyle/>
                    <a:p>
                      <a:r>
                        <a:rPr lang="en-GB" dirty="0" smtClean="0"/>
                        <a:t>Gender</a:t>
                      </a:r>
                      <a:endParaRPr lang="en-GB" dirty="0"/>
                    </a:p>
                  </a:txBody>
                  <a:tcPr marL="75300" marR="75300"/>
                </a:tc>
                <a:tc>
                  <a:txBody>
                    <a:bodyPr/>
                    <a:lstStyle/>
                    <a:p>
                      <a:r>
                        <a:rPr lang="en-GB" dirty="0" smtClean="0"/>
                        <a:t>17 female</a:t>
                      </a:r>
                    </a:p>
                    <a:p>
                      <a:r>
                        <a:rPr lang="en-GB" dirty="0" smtClean="0"/>
                        <a:t>4 male</a:t>
                      </a:r>
                      <a:endParaRPr lang="en-GB" dirty="0"/>
                    </a:p>
                  </a:txBody>
                  <a:tcPr marL="75300" marR="75300"/>
                </a:tc>
                <a:tc>
                  <a:txBody>
                    <a:bodyPr/>
                    <a:lstStyle/>
                    <a:p>
                      <a:r>
                        <a:rPr lang="en-GB" dirty="0" smtClean="0"/>
                        <a:t>33 female</a:t>
                      </a:r>
                    </a:p>
                    <a:p>
                      <a:r>
                        <a:rPr lang="en-GB" dirty="0" smtClean="0"/>
                        <a:t>4 male</a:t>
                      </a:r>
                      <a:endParaRPr lang="en-GB" dirty="0"/>
                    </a:p>
                  </a:txBody>
                  <a:tcPr marL="75300" marR="75300"/>
                </a:tc>
              </a:tr>
              <a:tr h="1899485">
                <a:tc>
                  <a:txBody>
                    <a:bodyPr/>
                    <a:lstStyle/>
                    <a:p>
                      <a:r>
                        <a:rPr lang="en-GB" dirty="0" smtClean="0"/>
                        <a:t>Age</a:t>
                      </a:r>
                      <a:endParaRPr lang="en-GB" dirty="0"/>
                    </a:p>
                  </a:txBody>
                  <a:tcPr marL="75300" marR="75300"/>
                </a:tc>
                <a:tc>
                  <a:txBody>
                    <a:bodyPr/>
                    <a:lstStyle/>
                    <a:p>
                      <a:r>
                        <a:rPr lang="en-GB" dirty="0" smtClean="0"/>
                        <a:t>6 in each category, 65-69, 70-74, 75-79</a:t>
                      </a:r>
                    </a:p>
                    <a:p>
                      <a:r>
                        <a:rPr lang="en-GB" dirty="0" smtClean="0"/>
                        <a:t>And 3 between 80-84</a:t>
                      </a:r>
                      <a:endParaRPr lang="en-GB" dirty="0"/>
                    </a:p>
                  </a:txBody>
                  <a:tcPr marL="75300" marR="75300"/>
                </a:tc>
                <a:tc>
                  <a:txBody>
                    <a:bodyPr/>
                    <a:lstStyle/>
                    <a:p>
                      <a:r>
                        <a:rPr lang="en-GB" dirty="0" smtClean="0"/>
                        <a:t>9 in 65-69 range</a:t>
                      </a:r>
                    </a:p>
                    <a:p>
                      <a:r>
                        <a:rPr lang="en-GB" dirty="0" smtClean="0"/>
                        <a:t>8 in 70-74</a:t>
                      </a:r>
                    </a:p>
                    <a:p>
                      <a:r>
                        <a:rPr lang="en-GB" dirty="0" smtClean="0"/>
                        <a:t>10 in 75-79</a:t>
                      </a:r>
                    </a:p>
                    <a:p>
                      <a:r>
                        <a:rPr lang="en-GB" dirty="0" smtClean="0"/>
                        <a:t>4 in 80-84</a:t>
                      </a:r>
                    </a:p>
                    <a:p>
                      <a:r>
                        <a:rPr lang="en-GB" dirty="0" smtClean="0"/>
                        <a:t>2 in 85-89</a:t>
                      </a:r>
                    </a:p>
                    <a:p>
                      <a:r>
                        <a:rPr lang="en-GB" dirty="0" smtClean="0"/>
                        <a:t>4 age not indicated</a:t>
                      </a:r>
                      <a:endParaRPr lang="en-GB" dirty="0"/>
                    </a:p>
                  </a:txBody>
                  <a:tcPr marL="75300" marR="75300"/>
                </a:tc>
              </a:tr>
              <a:tr h="699810">
                <a:tc>
                  <a:txBody>
                    <a:bodyPr/>
                    <a:lstStyle/>
                    <a:p>
                      <a:r>
                        <a:rPr lang="en-GB" dirty="0" smtClean="0"/>
                        <a:t>Location</a:t>
                      </a:r>
                      <a:endParaRPr lang="en-GB" dirty="0"/>
                    </a:p>
                  </a:txBody>
                  <a:tcPr marL="75300" marR="75300"/>
                </a:tc>
                <a:tc>
                  <a:txBody>
                    <a:bodyPr/>
                    <a:lstStyle/>
                    <a:p>
                      <a:r>
                        <a:rPr lang="en-GB" dirty="0" smtClean="0"/>
                        <a:t>12 rural</a:t>
                      </a:r>
                    </a:p>
                    <a:p>
                      <a:r>
                        <a:rPr lang="en-GB" dirty="0" smtClean="0"/>
                        <a:t>9 urban</a:t>
                      </a:r>
                      <a:endParaRPr lang="en-GB" dirty="0"/>
                    </a:p>
                  </a:txBody>
                  <a:tcPr marL="75300" marR="75300"/>
                </a:tc>
                <a:tc>
                  <a:txBody>
                    <a:bodyPr/>
                    <a:lstStyle/>
                    <a:p>
                      <a:r>
                        <a:rPr lang="en-GB" dirty="0" smtClean="0"/>
                        <a:t>19 rural</a:t>
                      </a:r>
                    </a:p>
                    <a:p>
                      <a:r>
                        <a:rPr lang="en-GB" dirty="0" smtClean="0"/>
                        <a:t>18 urban</a:t>
                      </a:r>
                      <a:endParaRPr lang="en-GB" dirty="0"/>
                    </a:p>
                  </a:txBody>
                  <a:tcPr marL="75300" marR="75300"/>
                </a:tc>
              </a:tr>
              <a:tr h="999729">
                <a:tc>
                  <a:txBody>
                    <a:bodyPr/>
                    <a:lstStyle/>
                    <a:p>
                      <a:r>
                        <a:rPr lang="en-GB" dirty="0" smtClean="0"/>
                        <a:t>occupation</a:t>
                      </a:r>
                      <a:endParaRPr lang="en-GB" dirty="0"/>
                    </a:p>
                  </a:txBody>
                  <a:tcPr marL="75300" marR="75300"/>
                </a:tc>
                <a:tc>
                  <a:txBody>
                    <a:bodyPr/>
                    <a:lstStyle/>
                    <a:p>
                      <a:r>
                        <a:rPr lang="en-GB" dirty="0" smtClean="0"/>
                        <a:t>17 worked outside of home</a:t>
                      </a:r>
                    </a:p>
                    <a:p>
                      <a:r>
                        <a:rPr lang="en-GB" dirty="0" smtClean="0"/>
                        <a:t>4 home based work</a:t>
                      </a:r>
                      <a:endParaRPr lang="en-GB" dirty="0"/>
                    </a:p>
                  </a:txBody>
                  <a:tcPr marL="75300" marR="75300"/>
                </a:tc>
                <a:tc>
                  <a:txBody>
                    <a:bodyPr/>
                    <a:lstStyle/>
                    <a:p>
                      <a:r>
                        <a:rPr lang="en-GB" dirty="0" smtClean="0"/>
                        <a:t>33 worked outside of home </a:t>
                      </a:r>
                    </a:p>
                    <a:p>
                      <a:r>
                        <a:rPr lang="en-GB" dirty="0" smtClean="0"/>
                        <a:t>4 home based</a:t>
                      </a:r>
                      <a:endParaRPr lang="en-GB" dirty="0"/>
                    </a:p>
                  </a:txBody>
                  <a:tcPr marL="75300" marR="75300"/>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800" dirty="0" smtClean="0"/>
              <a:t>FINDINGS</a:t>
            </a:r>
            <a:r>
              <a:rPr lang="en-GB" dirty="0" smtClean="0"/>
              <a:t>: Safety and Wellbeing</a:t>
            </a:r>
            <a:endParaRPr lang="en-GB" dirty="0"/>
          </a:p>
        </p:txBody>
      </p:sp>
      <p:sp>
        <p:nvSpPr>
          <p:cNvPr id="3" name="Content Placeholder 2"/>
          <p:cNvSpPr>
            <a:spLocks noGrp="1"/>
          </p:cNvSpPr>
          <p:nvPr>
            <p:ph idx="1"/>
          </p:nvPr>
        </p:nvSpPr>
        <p:spPr/>
        <p:txBody>
          <a:bodyPr>
            <a:normAutofit fontScale="92500"/>
          </a:bodyPr>
          <a:lstStyle/>
          <a:p>
            <a:r>
              <a:rPr lang="en-GB" dirty="0"/>
              <a:t>You become more vulnerable as you become older for the simple reason that maybe your health isn’t good, become dependent on people (Paula, ROI, rural) </a:t>
            </a:r>
          </a:p>
          <a:p>
            <a:r>
              <a:rPr lang="en-GB" dirty="0"/>
              <a:t>My experience of homes is terrible and the smell of urine when you went in the door, it was terrible…I dread the stage of where maybe I would have to go to one of those places myself, seeing all that I have seen (Liz, ROI, </a:t>
            </a:r>
            <a:r>
              <a:rPr lang="en-GB" dirty="0" smtClean="0"/>
              <a:t>urban)</a:t>
            </a:r>
            <a:endParaRPr lang="en-GB" dirty="0"/>
          </a:p>
        </p:txBody>
      </p:sp>
    </p:spTree>
    <p:extLst>
      <p:ext uri="{BB962C8B-B14F-4D97-AF65-F5344CB8AC3E}">
        <p14:creationId xmlns:p14="http://schemas.microsoft.com/office/powerpoint/2010/main" val="22564099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Loss of decision-making</a:t>
            </a:r>
            <a:endParaRPr lang="en-GB" dirty="0"/>
          </a:p>
        </p:txBody>
      </p:sp>
      <p:sp>
        <p:nvSpPr>
          <p:cNvPr id="3" name="Content Placeholder 2"/>
          <p:cNvSpPr>
            <a:spLocks noGrp="1"/>
          </p:cNvSpPr>
          <p:nvPr>
            <p:ph idx="1"/>
          </p:nvPr>
        </p:nvSpPr>
        <p:spPr/>
        <p:txBody>
          <a:bodyPr>
            <a:normAutofit fontScale="70000" lnSpcReduction="20000"/>
          </a:bodyPr>
          <a:lstStyle/>
          <a:p>
            <a:r>
              <a:rPr lang="en-GB" dirty="0"/>
              <a:t>“a big mistake...it’s absolutely lethal no-one with cop on will do it, you’ll end up in a nursing home [in] 2 seconds flat” (Joan, ROI, urban). </a:t>
            </a:r>
          </a:p>
          <a:p>
            <a:endParaRPr lang="en-GB" dirty="0" smtClean="0"/>
          </a:p>
          <a:p>
            <a:r>
              <a:rPr lang="en-GB" dirty="0" smtClean="0"/>
              <a:t>The </a:t>
            </a:r>
            <a:r>
              <a:rPr lang="en-GB" dirty="0"/>
              <a:t>one thing that would set me off, trying to put me in a care home...I would gladly go into sheltered accommodation, provided it was within Suburb, [where Joe lives] where I’ve got friends…care homes, it’s like a very gentle prison for doting people…but in sheltered accommodation you have a certain independence, you are still paying a rent…a [name of organisation] dwelling with a good size communal hall in it, where people, men and women could play bowls or play other indoor games…and still have their own flat within it, where they would still have that degree of independence (Joe, NI, urban).</a:t>
            </a:r>
          </a:p>
          <a:p>
            <a:endParaRPr lang="en-GB" dirty="0"/>
          </a:p>
        </p:txBody>
      </p:sp>
    </p:spTree>
    <p:extLst>
      <p:ext uri="{BB962C8B-B14F-4D97-AF65-F5344CB8AC3E}">
        <p14:creationId xmlns:p14="http://schemas.microsoft.com/office/powerpoint/2010/main" val="38812076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Reasons for non-disclosure</a:t>
            </a:r>
            <a:endParaRPr lang="en-GB" dirty="0"/>
          </a:p>
        </p:txBody>
      </p:sp>
      <p:sp>
        <p:nvSpPr>
          <p:cNvPr id="3" name="Content Placeholder 2"/>
          <p:cNvSpPr>
            <a:spLocks noGrp="1"/>
          </p:cNvSpPr>
          <p:nvPr>
            <p:ph idx="1"/>
          </p:nvPr>
        </p:nvSpPr>
        <p:spPr/>
        <p:txBody>
          <a:bodyPr>
            <a:normAutofit fontScale="55000" lnSpcReduction="20000"/>
          </a:bodyPr>
          <a:lstStyle/>
          <a:p>
            <a:r>
              <a:rPr lang="en-GB" dirty="0" smtClean="0"/>
              <a:t>Report </a:t>
            </a:r>
            <a:r>
              <a:rPr lang="en-GB" dirty="0"/>
              <a:t>it…sometimes they think you are a busy-body and are afraid to get involved in case people say oh you shouldn’t be interfering, it’s none of your business anyway (Stella, NI, urban</a:t>
            </a:r>
            <a:r>
              <a:rPr lang="en-GB" dirty="0" smtClean="0"/>
              <a:t>).</a:t>
            </a:r>
          </a:p>
          <a:p>
            <a:endParaRPr lang="en-GB" dirty="0"/>
          </a:p>
          <a:p>
            <a:r>
              <a:rPr lang="en-GB" dirty="0" smtClean="0"/>
              <a:t>The </a:t>
            </a:r>
            <a:r>
              <a:rPr lang="en-GB" dirty="0"/>
              <a:t>neighbour knows that they are being abused, what can that neighbour do because the person that’s been abused will not turn against their own family and support the person that might make the complaint. If you made a complaint to somebody about that, it is you that would get into cold water, the people that are doing the abusing, would go free (John, NI, rural)</a:t>
            </a:r>
          </a:p>
          <a:p>
            <a:r>
              <a:rPr lang="en-GB" dirty="0" smtClean="0"/>
              <a:t>Vera</a:t>
            </a:r>
            <a:r>
              <a:rPr lang="en-GB" dirty="0"/>
              <a:t>: You won’t really want anybody to know, you would hide it rather than let anyone know if your family was being bad to you, won’t you. </a:t>
            </a:r>
            <a:endParaRPr lang="en-GB" dirty="0" smtClean="0"/>
          </a:p>
          <a:p>
            <a:endParaRPr lang="en-GB" dirty="0"/>
          </a:p>
          <a:p>
            <a:r>
              <a:rPr lang="en-GB" dirty="0"/>
              <a:t>John: Or otherwise they’d put you into a home (Vera and John, NI, rural</a:t>
            </a:r>
            <a:r>
              <a:rPr lang="en-GB" dirty="0" smtClean="0"/>
              <a:t>)</a:t>
            </a:r>
          </a:p>
          <a:p>
            <a:endParaRPr lang="en-GB" dirty="0"/>
          </a:p>
          <a:p>
            <a:r>
              <a:rPr lang="en-GB" dirty="0" smtClean="0"/>
              <a:t>[</a:t>
            </a:r>
            <a:r>
              <a:rPr lang="en-GB" dirty="0"/>
              <a:t>They are] over efficient, [as they] look into things they have no need to look into” (John, NI, rural)</a:t>
            </a:r>
          </a:p>
          <a:p>
            <a:endParaRPr lang="en-GB" dirty="0"/>
          </a:p>
        </p:txBody>
      </p:sp>
    </p:spTree>
    <p:extLst>
      <p:ext uri="{BB962C8B-B14F-4D97-AF65-F5344CB8AC3E}">
        <p14:creationId xmlns:p14="http://schemas.microsoft.com/office/powerpoint/2010/main" val="26641857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2115</TotalTime>
  <Words>1876</Words>
  <Application>Microsoft Office PowerPoint</Application>
  <PresentationFormat>On-screen Show (4:3)</PresentationFormat>
  <Paragraphs>177</Paragraphs>
  <Slides>19</Slides>
  <Notes>7</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Different understandings of elder abuse: Implications for professional practice and policy       Janet Carter Anand  Queen’s University Belfast </vt:lpstr>
      <vt:lpstr>The team </vt:lpstr>
      <vt:lpstr>Introduction</vt:lpstr>
      <vt:lpstr>Defining and Responding to   Elder Abuse adapted  from Harbison and Morrow (1998)</vt:lpstr>
      <vt:lpstr>Study Aims</vt:lpstr>
      <vt:lpstr>Qualitative Methodology </vt:lpstr>
      <vt:lpstr>FINDINGS: Safety and Wellbeing</vt:lpstr>
      <vt:lpstr>Loss of decision-making</vt:lpstr>
      <vt:lpstr>Reasons for non-disclosure</vt:lpstr>
      <vt:lpstr>Staying Connected</vt:lpstr>
      <vt:lpstr>Supporting Family Carers</vt:lpstr>
      <vt:lpstr>Creating Awareness</vt:lpstr>
      <vt:lpstr>Interaction with Professionals</vt:lpstr>
      <vt:lpstr>Personhood, Recognition and Trust</vt:lpstr>
      <vt:lpstr>Discussion </vt:lpstr>
      <vt:lpstr>Implications for Professional Practice </vt:lpstr>
      <vt:lpstr>Implications for Policy </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Janet Anand</dc:creator>
  <cp:lastModifiedBy>martint</cp:lastModifiedBy>
  <cp:revision>86</cp:revision>
  <cp:lastPrinted>2011-12-04T15:26:13Z</cp:lastPrinted>
  <dcterms:created xsi:type="dcterms:W3CDTF">2011-11-29T14:49:08Z</dcterms:created>
  <dcterms:modified xsi:type="dcterms:W3CDTF">2012-06-18T10:05:48Z</dcterms:modified>
</cp:coreProperties>
</file>