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AE31"/>
    <a:srgbClr val="00A5EC"/>
    <a:srgbClr val="002B6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 snapToGrid="0">
      <p:cViewPr varScale="1">
        <p:scale>
          <a:sx n="75" d="100"/>
          <a:sy n="75" d="100"/>
        </p:scale>
        <p:origin x="-864" y="-96"/>
      </p:cViewPr>
      <p:guideLst>
        <p:guide orient="horz" pos="25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27026_UU_Powerpoint 3.jpg                                      00196EBE&#10;Render03HD                     C214EF1A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0"/>
            <a:ext cx="9158288" cy="6859588"/>
          </a:xfrm>
          <a:prstGeom prst="rect">
            <a:avLst/>
          </a:prstGeom>
          <a:noFill/>
        </p:spPr>
      </p:pic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078163"/>
            <a:ext cx="7772400" cy="11430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9450" y="4030663"/>
            <a:ext cx="7775575" cy="1250950"/>
          </a:xfrm>
        </p:spPr>
        <p:txBody>
          <a:bodyPr/>
          <a:lstStyle>
            <a:lvl1pPr marL="0" indent="0" algn="ctr">
              <a:buFont typeface="Wingdings" charset="2"/>
              <a:buNone/>
              <a:defRPr sz="30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1392238"/>
            <a:ext cx="1785937" cy="3679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11275" y="1392238"/>
            <a:ext cx="5208588" cy="3679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1275" y="2162175"/>
            <a:ext cx="3495675" cy="2909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350" y="2162175"/>
            <a:ext cx="3497263" cy="2909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27026_UU_Powerpoint 3.jpg                                      00196EBE&#10;Render03HD                     C214EF1A: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6350" y="0"/>
            <a:ext cx="9158288" cy="685958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11275" y="2162175"/>
            <a:ext cx="7145338" cy="29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320800" y="1392238"/>
            <a:ext cx="71374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9pPr>
    </p:titleStyle>
    <p:bodyStyle>
      <a:lvl1pPr marL="284163" indent="-28416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buChar char="§"/>
        <a:defRPr sz="2400">
          <a:solidFill>
            <a:srgbClr val="002B65"/>
          </a:solidFill>
          <a:latin typeface="+mn-lt"/>
          <a:ea typeface="+mn-ea"/>
          <a:cs typeface="+mn-cs"/>
        </a:defRPr>
      </a:lvl1pPr>
      <a:lvl2pPr marL="47466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2pPr>
      <a:lvl3pPr marL="1536700" indent="-200025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3pPr>
      <a:lvl4pPr marL="1914525" indent="-187325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4pPr>
      <a:lvl5pPr marL="2293938" indent="-18891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5pPr>
      <a:lvl6pPr marL="2751138" indent="-18891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6pPr>
      <a:lvl7pPr marL="3208338" indent="-18891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7pPr>
      <a:lvl8pPr marL="3665538" indent="-18891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8pPr>
      <a:lvl9pPr marL="4122738" indent="-18891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27026_UU_Powerpoint 1.jpg                                      00196EBE&#10;Render03HD                     C214EF1A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0"/>
            <a:ext cx="9158288" cy="6859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03338"/>
            <a:ext cx="7137400" cy="677862"/>
          </a:xfrm>
        </p:spPr>
        <p:txBody>
          <a:bodyPr/>
          <a:lstStyle/>
          <a:p>
            <a:r>
              <a:rPr lang="en-GB" dirty="0"/>
              <a:t>Health and Social Care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2162175"/>
            <a:ext cx="8077200" cy="290988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/>
              <a:t>Boards and Trusts are large in population comparative to GB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Extensive </a:t>
            </a:r>
            <a:r>
              <a:rPr lang="en-US" sz="2000" dirty="0"/>
              <a:t>range of functions covering</a:t>
            </a:r>
            <a:r>
              <a:rPr lang="en-US" sz="2000" dirty="0" smtClean="0"/>
              <a:t>; </a:t>
            </a:r>
            <a:br>
              <a:rPr lang="en-US" sz="2000" dirty="0" smtClean="0"/>
            </a:br>
            <a:r>
              <a:rPr lang="en-US" sz="2000" dirty="0" smtClean="0"/>
              <a:t>     primary </a:t>
            </a:r>
            <a:r>
              <a:rPr lang="en-US" sz="2000" dirty="0"/>
              <a:t>health</a:t>
            </a:r>
            <a:r>
              <a:rPr lang="en-US" sz="2000" dirty="0" smtClean="0"/>
              <a:t>, hospitals, adult </a:t>
            </a:r>
            <a:r>
              <a:rPr lang="en-US" sz="2000" dirty="0"/>
              <a:t>social care</a:t>
            </a:r>
            <a:r>
              <a:rPr lang="en-US" sz="2000" dirty="0" smtClean="0"/>
              <a:t>, children’s care</a:t>
            </a:r>
            <a:endParaRPr lang="en-US" sz="2000" dirty="0"/>
          </a:p>
          <a:p>
            <a:pPr>
              <a:spcAft>
                <a:spcPts val="1200"/>
              </a:spcAft>
            </a:pPr>
            <a:r>
              <a:rPr lang="en-US" sz="2000" dirty="0" smtClean="0"/>
              <a:t>Based </a:t>
            </a:r>
            <a:r>
              <a:rPr lang="en-US" sz="2000" dirty="0"/>
              <a:t>on </a:t>
            </a:r>
            <a:r>
              <a:rPr lang="en-US" sz="2000" dirty="0" err="1"/>
              <a:t>quango</a:t>
            </a:r>
            <a:r>
              <a:rPr lang="en-US" sz="2000" dirty="0"/>
              <a:t> model of appointed boards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Limits </a:t>
            </a:r>
            <a:r>
              <a:rPr lang="en-US" sz="2000" dirty="0"/>
              <a:t>public and user participation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Not </a:t>
            </a:r>
            <a:r>
              <a:rPr lang="en-US" sz="2000" dirty="0"/>
              <a:t>responsive to local needs and communities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Resulted </a:t>
            </a:r>
            <a:r>
              <a:rPr lang="en-US" sz="2000" dirty="0"/>
              <a:t>in problems with planned commissioner /provider split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Resulted </a:t>
            </a:r>
            <a:r>
              <a:rPr lang="en-US" sz="2000" dirty="0"/>
              <a:t>in proposals for 17 integrated care partnerships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Resulted </a:t>
            </a:r>
            <a:r>
              <a:rPr lang="en-US" sz="2000" dirty="0"/>
              <a:t>in hospitals </a:t>
            </a:r>
            <a:r>
              <a:rPr lang="en-US" sz="2000" dirty="0" smtClean="0"/>
              <a:t>not </a:t>
            </a:r>
            <a:r>
              <a:rPr lang="en-US" sz="2000" dirty="0"/>
              <a:t>having own management structure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1371600"/>
            <a:ext cx="7861300" cy="698500"/>
          </a:xfrm>
        </p:spPr>
        <p:txBody>
          <a:bodyPr/>
          <a:lstStyle/>
          <a:p>
            <a:r>
              <a:rPr lang="en-GB" dirty="0"/>
              <a:t>Government </a:t>
            </a:r>
            <a:r>
              <a:rPr lang="en-GB" dirty="0" smtClean="0"/>
              <a:t>Departments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162175"/>
            <a:ext cx="8382000" cy="290988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Northern Ireland has 12 </a:t>
            </a:r>
            <a:r>
              <a:rPr lang="en-US" dirty="0" smtClean="0"/>
              <a:t>separate </a:t>
            </a:r>
            <a:r>
              <a:rPr lang="en-US" dirty="0"/>
              <a:t>government departments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Based </a:t>
            </a:r>
            <a:r>
              <a:rPr lang="en-US" dirty="0"/>
              <a:t>on ministerial department model from Whitehall</a:t>
            </a:r>
          </a:p>
          <a:p>
            <a:pPr>
              <a:spcAft>
                <a:spcPts val="1200"/>
              </a:spcAft>
            </a:pPr>
            <a:r>
              <a:rPr lang="en-US" dirty="0"/>
              <a:t>Problem not really number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Reduction </a:t>
            </a:r>
            <a:r>
              <a:rPr lang="en-US" dirty="0"/>
              <a:t>to 6/7 will not reduce functions of central administration and savings likely to be </a:t>
            </a:r>
            <a:r>
              <a:rPr lang="en-US" dirty="0" smtClean="0"/>
              <a:t>limited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Question is whether system is compatible with working of devolution and joined up governance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1384300"/>
            <a:ext cx="7823200" cy="685800"/>
          </a:xfrm>
        </p:spPr>
        <p:txBody>
          <a:bodyPr/>
          <a:lstStyle/>
          <a:p>
            <a:r>
              <a:rPr lang="en-GB" dirty="0"/>
              <a:t>Government </a:t>
            </a:r>
            <a:r>
              <a:rPr lang="en-GB" dirty="0" smtClean="0"/>
              <a:t>Departments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162175"/>
            <a:ext cx="8382000" cy="290988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Scotland </a:t>
            </a:r>
            <a:r>
              <a:rPr lang="en-US" dirty="0"/>
              <a:t>has moved from departments to 31 Directorates</a:t>
            </a:r>
          </a:p>
          <a:p>
            <a:pPr>
              <a:spcAft>
                <a:spcPts val="1200"/>
              </a:spcAft>
            </a:pPr>
            <a:r>
              <a:rPr lang="en-US" dirty="0"/>
              <a:t>Wales has a strongly integrated system if central administration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Both </a:t>
            </a:r>
            <a:r>
              <a:rPr lang="en-US" dirty="0"/>
              <a:t>do not always match ministers portfolios to administration units</a:t>
            </a:r>
          </a:p>
          <a:p>
            <a:pPr>
              <a:spcAft>
                <a:spcPts val="1200"/>
              </a:spcAft>
            </a:pPr>
            <a:r>
              <a:rPr lang="en-US" dirty="0"/>
              <a:t>Question of political compatibility with 1998 Agreement and power-sharing arrangements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392238"/>
            <a:ext cx="7137400" cy="677862"/>
          </a:xfrm>
        </p:spPr>
        <p:txBody>
          <a:bodyPr/>
          <a:lstStyle/>
          <a:p>
            <a:r>
              <a:rPr lang="en-GB" dirty="0"/>
              <a:t>Size of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2162174"/>
            <a:ext cx="8369300" cy="39592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Scotland has 129</a:t>
            </a:r>
            <a:r>
              <a:rPr lang="en-US" dirty="0" smtClean="0"/>
              <a:t>, Wales </a:t>
            </a:r>
            <a:r>
              <a:rPr lang="en-US" dirty="0"/>
              <a:t>has 60 and </a:t>
            </a:r>
            <a:r>
              <a:rPr lang="en-US" dirty="0" smtClean="0"/>
              <a:t>Northern Ireland108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Justification for extra representation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Necessary </a:t>
            </a:r>
            <a:r>
              <a:rPr lang="en-US" dirty="0"/>
              <a:t>as part of 1998 arrangements to have wide representation of political </a:t>
            </a:r>
            <a:r>
              <a:rPr lang="en-US" dirty="0" smtClean="0"/>
              <a:t>views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Scotland and Wales do not require as many representatives proportionately because of more major role of and </a:t>
            </a:r>
            <a:r>
              <a:rPr lang="en-US" dirty="0" smtClean="0"/>
              <a:t>powers </a:t>
            </a:r>
            <a:r>
              <a:rPr lang="en-US" dirty="0"/>
              <a:t>of local </a:t>
            </a:r>
            <a:r>
              <a:rPr lang="en-US" dirty="0" err="1"/>
              <a:t>councillors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Note </a:t>
            </a:r>
            <a:r>
              <a:rPr lang="en-US" dirty="0"/>
              <a:t>that Assembly could increase workload</a:t>
            </a:r>
            <a:r>
              <a:rPr lang="en-US" dirty="0" smtClean="0"/>
              <a:t>; other </a:t>
            </a:r>
            <a:r>
              <a:rPr lang="en-US" dirty="0"/>
              <a:t>committees</a:t>
            </a:r>
            <a:r>
              <a:rPr lang="en-US" dirty="0" smtClean="0"/>
              <a:t>, more </a:t>
            </a:r>
            <a:r>
              <a:rPr lang="en-US" dirty="0"/>
              <a:t>full inquiries and more scrutiny over </a:t>
            </a:r>
            <a:r>
              <a:rPr lang="en-US" dirty="0" err="1" smtClean="0"/>
              <a:t>quangos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 Sector Employment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399" y="2162173"/>
          <a:ext cx="7923216" cy="3578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1"/>
                <a:gridCol w="1803400"/>
                <a:gridCol w="1828800"/>
                <a:gridCol w="1878015"/>
              </a:tblGrid>
              <a:tr h="596371">
                <a:tc>
                  <a:txBody>
                    <a:bodyPr/>
                    <a:lstStyle/>
                    <a:p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Employed public sector 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Percentage of all employed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Percentage of working age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6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Northern Ireland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213,000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27.7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18.4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</a:tr>
              <a:tr h="596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Scotland</a:t>
                      </a:r>
                      <a:endParaRPr lang="en-US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581,000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23.5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17.3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</a:tr>
              <a:tr h="596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Wales</a:t>
                      </a:r>
                      <a:endParaRPr lang="en-US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333,000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25.6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18.5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</a:tr>
              <a:tr h="596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England</a:t>
                      </a:r>
                      <a:endParaRPr lang="en-US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4,600,000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19.6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11.2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</a:tr>
              <a:tr h="596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UK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6,058,000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20.4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11.8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1800" y="5689601"/>
            <a:ext cx="388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Source ONS [2012]</a:t>
            </a:r>
          </a:p>
          <a:p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1201738"/>
            <a:ext cx="8001000" cy="677862"/>
          </a:xfrm>
        </p:spPr>
        <p:txBody>
          <a:bodyPr/>
          <a:lstStyle/>
          <a:p>
            <a:r>
              <a:rPr lang="en-GB" dirty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1882775"/>
            <a:ext cx="8407400" cy="290988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Governance is not particularly large compared to Scotland and Wales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Local </a:t>
            </a:r>
            <a:r>
              <a:rPr lang="en-US" dirty="0"/>
              <a:t>government is small with few powers</a:t>
            </a:r>
          </a:p>
          <a:p>
            <a:pPr>
              <a:spcAft>
                <a:spcPts val="1200"/>
              </a:spcAft>
            </a:pPr>
            <a:r>
              <a:rPr lang="en-US" dirty="0"/>
              <a:t>Major </a:t>
            </a:r>
            <a:r>
              <a:rPr lang="en-US" dirty="0" err="1"/>
              <a:t>quangos</a:t>
            </a:r>
            <a:r>
              <a:rPr lang="en-US" dirty="0"/>
              <a:t> are often too </a:t>
            </a:r>
            <a:r>
              <a:rPr lang="en-US" dirty="0" err="1"/>
              <a:t>centralised</a:t>
            </a:r>
            <a:r>
              <a:rPr lang="en-US" dirty="0"/>
              <a:t> and large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Government </a:t>
            </a:r>
            <a:r>
              <a:rPr lang="en-US" dirty="0"/>
              <a:t>departments functions must remain and number is not key issue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Workforce </a:t>
            </a:r>
            <a:r>
              <a:rPr lang="en-US" dirty="0"/>
              <a:t>is not excessively large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Danger </a:t>
            </a:r>
            <a:r>
              <a:rPr lang="en-US" dirty="0"/>
              <a:t>of reducing governance arrangements of being not appropriate for</a:t>
            </a:r>
            <a:r>
              <a:rPr lang="en-US" dirty="0" smtClean="0"/>
              <a:t>; devolution</a:t>
            </a:r>
            <a:r>
              <a:rPr lang="en-US" dirty="0"/>
              <a:t>; </a:t>
            </a:r>
            <a:r>
              <a:rPr lang="en-US" dirty="0" err="1"/>
              <a:t>modernisation</a:t>
            </a:r>
            <a:r>
              <a:rPr lang="en-US" dirty="0"/>
              <a:t> of public sector; dealing with </a:t>
            </a:r>
            <a:r>
              <a:rPr lang="en-US" dirty="0" smtClean="0"/>
              <a:t>democratic </a:t>
            </a:r>
            <a:r>
              <a:rPr lang="en-US" dirty="0" smtClean="0"/>
              <a:t>deficits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1371600"/>
            <a:ext cx="7353300" cy="698500"/>
          </a:xfrm>
        </p:spPr>
        <p:txBody>
          <a:bodyPr/>
          <a:lstStyle/>
          <a:p>
            <a:pPr algn="ctr"/>
            <a:r>
              <a:rPr lang="en-US" dirty="0"/>
              <a:t>Is the Idea that Northern Ireland is </a:t>
            </a:r>
            <a:r>
              <a:rPr lang="en-US" dirty="0" smtClean="0"/>
              <a:t>Over-Governed a Myth?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3533775"/>
            <a:ext cx="8178800" cy="1533525"/>
          </a:xfrm>
        </p:spPr>
        <p:txBody>
          <a:bodyPr/>
          <a:lstStyle/>
          <a:p>
            <a:pPr algn="ctr">
              <a:buNone/>
            </a:pPr>
            <a:r>
              <a:rPr lang="en-US" sz="2800" dirty="0" smtClean="0"/>
              <a:t>Derek Birrell</a:t>
            </a:r>
          </a:p>
          <a:p>
            <a:pPr algn="ctr">
              <a:buNone/>
            </a:pPr>
            <a:r>
              <a:rPr lang="en-US" sz="2800" dirty="0" smtClean="0"/>
              <a:t>School of Criminology, Politics and Social Policy</a:t>
            </a:r>
          </a:p>
          <a:p>
            <a:pPr algn="ctr">
              <a:buNone/>
            </a:pPr>
            <a:r>
              <a:rPr lang="en-US" sz="2800" dirty="0" smtClean="0"/>
              <a:t>University of Ulster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1392238"/>
            <a:ext cx="7861300" cy="677862"/>
          </a:xfrm>
        </p:spPr>
        <p:txBody>
          <a:bodyPr/>
          <a:lstStyle/>
          <a:p>
            <a:r>
              <a:rPr lang="en-US" dirty="0"/>
              <a:t>Aims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2225674"/>
            <a:ext cx="7859713" cy="34766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 smtClean="0"/>
              <a:t>Examine </a:t>
            </a:r>
            <a:r>
              <a:rPr lang="en-US" dirty="0"/>
              <a:t>the widely expressed view that Northern Ireland is over-governed and the public sector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very large</a:t>
            </a:r>
            <a:endParaRPr lang="en-US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 smtClean="0"/>
              <a:t>Note </a:t>
            </a:r>
            <a:r>
              <a:rPr lang="en-US" dirty="0"/>
              <a:t>that this presupposes a comparison with other countries or with a perceived standard or </a:t>
            </a:r>
            <a:r>
              <a:rPr lang="en-US" dirty="0" smtClean="0"/>
              <a:t>benchmark</a:t>
            </a:r>
            <a:endParaRPr lang="en-US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 smtClean="0"/>
              <a:t>Examine </a:t>
            </a:r>
            <a:r>
              <a:rPr lang="en-US" dirty="0"/>
              <a:t>evidence using comparison with Scotland and Wales and principles of public sector </a:t>
            </a:r>
            <a:r>
              <a:rPr lang="en-US" dirty="0" err="1" smtClean="0"/>
              <a:t>modernisation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1384300"/>
            <a:ext cx="7708900" cy="685800"/>
          </a:xfrm>
        </p:spPr>
        <p:txBody>
          <a:bodyPr/>
          <a:lstStyle/>
          <a:p>
            <a:r>
              <a:rPr lang="en-GB" dirty="0"/>
              <a:t>Five Aspects Examined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4399"/>
            <a:ext cx="7618413" cy="2887663"/>
          </a:xfrm>
        </p:spPr>
        <p:txBody>
          <a:bodyPr/>
          <a:lstStyle/>
          <a:p>
            <a:pPr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Local government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err="1" smtClean="0"/>
              <a:t>Quangos</a:t>
            </a:r>
            <a:r>
              <a:rPr lang="en-US" dirty="0" smtClean="0"/>
              <a:t> / public </a:t>
            </a:r>
            <a:r>
              <a:rPr lang="en-US" dirty="0"/>
              <a:t>bodies</a:t>
            </a:r>
          </a:p>
          <a:p>
            <a:pPr>
              <a:spcAft>
                <a:spcPts val="1200"/>
              </a:spcAft>
            </a:pPr>
            <a:r>
              <a:rPr lang="en-US" dirty="0"/>
              <a:t>G</a:t>
            </a:r>
            <a:r>
              <a:rPr lang="en-US" dirty="0" smtClean="0"/>
              <a:t>overnment </a:t>
            </a:r>
            <a:r>
              <a:rPr lang="en-US" dirty="0"/>
              <a:t>departments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Assembly </a:t>
            </a:r>
            <a:r>
              <a:rPr lang="en-US" dirty="0"/>
              <a:t>and MLAs</a:t>
            </a:r>
          </a:p>
          <a:p>
            <a:pPr>
              <a:spcAft>
                <a:spcPts val="1200"/>
              </a:spcAft>
            </a:pPr>
            <a:r>
              <a:rPr lang="en-US" dirty="0"/>
              <a:t>O</a:t>
            </a:r>
            <a:r>
              <a:rPr lang="en-US" dirty="0" smtClean="0"/>
              <a:t>verall </a:t>
            </a:r>
            <a:r>
              <a:rPr lang="en-US" dirty="0"/>
              <a:t>size of public sector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Local Government Systems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36600" y="2082802"/>
          <a:ext cx="7720015" cy="3860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003"/>
                <a:gridCol w="1544003"/>
                <a:gridCol w="1544003"/>
                <a:gridCol w="1544003"/>
                <a:gridCol w="1544003"/>
              </a:tblGrid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Country 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Number of councils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Community councils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Average population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Workforce 2011/12 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Northern Ireland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26 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-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69,000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10,000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11 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166,000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8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Scotland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32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[1,200]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163,000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274,000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Wales 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22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[735]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140,000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174,000 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England 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434 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 [8,700]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139,000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2,120,000 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Republic of Ireland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41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81 town councils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70,000 or 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43,000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97000"/>
            <a:ext cx="7772400" cy="673100"/>
          </a:xfrm>
        </p:spPr>
        <p:txBody>
          <a:bodyPr/>
          <a:lstStyle/>
          <a:p>
            <a:r>
              <a:rPr lang="en-GB" dirty="0"/>
              <a:t>Results of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00" y="2146300"/>
            <a:ext cx="7669213" cy="3251199"/>
          </a:xfrm>
        </p:spPr>
        <p:txBody>
          <a:bodyPr/>
          <a:lstStyle/>
          <a:p>
            <a:pPr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Very </a:t>
            </a:r>
            <a:r>
              <a:rPr lang="en-US" dirty="0"/>
              <a:t>limited functions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Quite </a:t>
            </a:r>
            <a:r>
              <a:rPr lang="en-US" dirty="0"/>
              <a:t>large populations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No </a:t>
            </a:r>
            <a:r>
              <a:rPr lang="en-US" dirty="0"/>
              <a:t>community </a:t>
            </a:r>
            <a:r>
              <a:rPr lang="en-US" dirty="0" smtClean="0"/>
              <a:t>/ town tier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Very </a:t>
            </a:r>
            <a:r>
              <a:rPr lang="en-US" dirty="0"/>
              <a:t>small workforce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Reforms </a:t>
            </a:r>
            <a:r>
              <a:rPr lang="en-US" dirty="0"/>
              <a:t>will make little change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No </a:t>
            </a:r>
            <a:r>
              <a:rPr lang="en-US" dirty="0"/>
              <a:t>strong local government or super </a:t>
            </a:r>
            <a:r>
              <a:rPr lang="en-US" dirty="0" smtClean="0"/>
              <a:t>councils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384300"/>
            <a:ext cx="7797800" cy="685800"/>
          </a:xfrm>
        </p:spPr>
        <p:txBody>
          <a:bodyPr/>
          <a:lstStyle/>
          <a:p>
            <a:r>
              <a:rPr lang="en-GB" dirty="0"/>
              <a:t>Loss of Localism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133600"/>
            <a:ext cx="7808913" cy="2938463"/>
          </a:xfrm>
        </p:spPr>
        <p:txBody>
          <a:bodyPr/>
          <a:lstStyle/>
          <a:p>
            <a:pPr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Increased </a:t>
            </a:r>
            <a:r>
              <a:rPr lang="en-US" dirty="0"/>
              <a:t>public participation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Local </a:t>
            </a:r>
            <a:r>
              <a:rPr lang="en-US" dirty="0"/>
              <a:t>responsiveness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Strengthening </a:t>
            </a:r>
            <a:r>
              <a:rPr lang="en-US" dirty="0"/>
              <a:t>local communities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Increase </a:t>
            </a:r>
            <a:r>
              <a:rPr lang="en-US" dirty="0"/>
              <a:t>local accountability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Efficiency gains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1371600"/>
            <a:ext cx="7785100" cy="698500"/>
          </a:xfrm>
        </p:spPr>
        <p:txBody>
          <a:bodyPr/>
          <a:lstStyle/>
          <a:p>
            <a:r>
              <a:rPr lang="en-GB" dirty="0" err="1"/>
              <a:t>Quangos</a:t>
            </a:r>
            <a:r>
              <a:rPr lang="en-GB" dirty="0"/>
              <a:t> and Public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2159000"/>
            <a:ext cx="8115299" cy="2913063"/>
          </a:xfrm>
        </p:spPr>
        <p:txBody>
          <a:bodyPr/>
          <a:lstStyle/>
          <a:p>
            <a:pPr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Large </a:t>
            </a:r>
            <a:r>
              <a:rPr lang="en-US" dirty="0"/>
              <a:t>sector in Northern Ireland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Policy </a:t>
            </a:r>
            <a:r>
              <a:rPr lang="en-US" dirty="0"/>
              <a:t>of reducing </a:t>
            </a:r>
            <a:r>
              <a:rPr lang="en-US" dirty="0" err="1"/>
              <a:t>quangos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O</a:t>
            </a:r>
            <a:r>
              <a:rPr lang="en-US" dirty="0" smtClean="0"/>
              <a:t>utcome </a:t>
            </a:r>
            <a:r>
              <a:rPr lang="en-US" dirty="0"/>
              <a:t>maintains size of overall sector</a:t>
            </a:r>
          </a:p>
          <a:p>
            <a:pPr>
              <a:spcAft>
                <a:spcPts val="1200"/>
              </a:spcAft>
            </a:pPr>
            <a:r>
              <a:rPr lang="en-US" dirty="0"/>
              <a:t>E</a:t>
            </a:r>
            <a:r>
              <a:rPr lang="en-US" dirty="0" smtClean="0"/>
              <a:t>stablishment </a:t>
            </a:r>
            <a:r>
              <a:rPr lang="en-US" dirty="0"/>
              <a:t>of </a:t>
            </a:r>
            <a:r>
              <a:rPr lang="en-US" dirty="0" err="1"/>
              <a:t>centralised</a:t>
            </a:r>
            <a:r>
              <a:rPr lang="en-US" dirty="0"/>
              <a:t> or very large </a:t>
            </a:r>
            <a:r>
              <a:rPr lang="en-US" dirty="0" err="1"/>
              <a:t>quangos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E</a:t>
            </a:r>
            <a:r>
              <a:rPr lang="en-US" dirty="0" smtClean="0"/>
              <a:t>xamples </a:t>
            </a:r>
            <a:r>
              <a:rPr lang="en-US" dirty="0"/>
              <a:t>of ESA and health and social care bodies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392238"/>
            <a:ext cx="7137400" cy="677862"/>
          </a:xfrm>
        </p:spPr>
        <p:txBody>
          <a:bodyPr/>
          <a:lstStyle/>
          <a:p>
            <a:r>
              <a:rPr lang="en-GB" dirty="0"/>
              <a:t>Education and Skills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2162174"/>
            <a:ext cx="7935913" cy="35147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Too </a:t>
            </a:r>
            <a:r>
              <a:rPr lang="en-US" dirty="0"/>
              <a:t>large a population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Delivering a </a:t>
            </a:r>
            <a:r>
              <a:rPr lang="en-US" dirty="0"/>
              <a:t>very wide range of functions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Compatibility </a:t>
            </a:r>
            <a:r>
              <a:rPr lang="en-US" dirty="0"/>
              <a:t>with devolved central department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Not </a:t>
            </a:r>
            <a:r>
              <a:rPr lang="en-US" dirty="0"/>
              <a:t>responsive to local communities and needs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Power rests with </a:t>
            </a:r>
            <a:r>
              <a:rPr lang="en-US" dirty="0"/>
              <a:t>small number of appointed people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Does </a:t>
            </a:r>
            <a:r>
              <a:rPr lang="en-US" dirty="0"/>
              <a:t>not provide public and user participation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Large unwieldy </a:t>
            </a:r>
            <a:r>
              <a:rPr lang="en-US" dirty="0"/>
              <a:t>bureaucracy likely to be inefficient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508</Words>
  <Application>Microsoft Office PowerPoint</Application>
  <PresentationFormat>On-screen Show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Slide 1</vt:lpstr>
      <vt:lpstr>Is the Idea that Northern Ireland is Over-Governed a Myth?  </vt:lpstr>
      <vt:lpstr>Aims </vt:lpstr>
      <vt:lpstr>Five Aspects Examined</vt:lpstr>
      <vt:lpstr>Local Government Systems</vt:lpstr>
      <vt:lpstr>Results of Comparison</vt:lpstr>
      <vt:lpstr>Loss of Localism</vt:lpstr>
      <vt:lpstr>Quangos and Public Bodies</vt:lpstr>
      <vt:lpstr>Education and Skills Authority</vt:lpstr>
      <vt:lpstr>Health and Social Care Boards</vt:lpstr>
      <vt:lpstr>Government Departments (1)</vt:lpstr>
      <vt:lpstr>Government Departments (2)</vt:lpstr>
      <vt:lpstr>Size of Assembly</vt:lpstr>
      <vt:lpstr>Public Sector Employment</vt:lpstr>
      <vt:lpstr>Conclusions</vt:lpstr>
    </vt:vector>
  </TitlesOfParts>
  <Company>AndersonSprattGroup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Rooney</dc:creator>
  <cp:lastModifiedBy>Morley, Carol</cp:lastModifiedBy>
  <cp:revision>29</cp:revision>
  <cp:lastPrinted>2008-01-28T16:37:09Z</cp:lastPrinted>
  <dcterms:created xsi:type="dcterms:W3CDTF">2008-01-11T12:00:52Z</dcterms:created>
  <dcterms:modified xsi:type="dcterms:W3CDTF">2013-01-17T15:20:29Z</dcterms:modified>
</cp:coreProperties>
</file>