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4" r:id="rId11"/>
    <p:sldId id="257" r:id="rId12"/>
    <p:sldId id="265" r:id="rId13"/>
    <p:sldId id="258" r:id="rId14"/>
    <p:sldId id="260" r:id="rId15"/>
    <p:sldId id="274" r:id="rId16"/>
    <p:sldId id="275" r:id="rId17"/>
    <p:sldId id="262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 sz="2000" dirty="0"/>
              <a:t>Fig 1: Differences in adult drinking across adolescent drinking groups (Males only)</a:t>
            </a:r>
          </a:p>
        </c:rich>
      </c:tx>
      <c:layout>
        <c:manualLayout>
          <c:xMode val="edge"/>
          <c:yMode val="edge"/>
          <c:x val="0.11998902193541587"/>
          <c:y val="3.5273331893534703E-2"/>
        </c:manualLayout>
      </c:layout>
      <c:overlay val="1"/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'[Chart in Microsoft Office Word]Sheet1'!$B$1</c:f>
              <c:strCache>
                <c:ptCount val="1"/>
                <c:pt idx="0">
                  <c:v>Units</c:v>
                </c:pt>
              </c:strCache>
            </c:strRef>
          </c:tx>
          <c:spPr>
            <a:solidFill>
              <a:srgbClr val="F60A1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c:spPr>
          <c:errBars>
            <c:errBarType val="both"/>
            <c:errValType val="cust"/>
            <c:plus>
              <c:numRef>
                <c:f>'[Chart in Microsoft Office Word]Sheet1'!$C$2:$C$6</c:f>
                <c:numCache>
                  <c:formatCode>General</c:formatCode>
                  <c:ptCount val="5"/>
                  <c:pt idx="0">
                    <c:v>134.67159999999998</c:v>
                  </c:pt>
                  <c:pt idx="1">
                    <c:v>90.277600000000007</c:v>
                  </c:pt>
                  <c:pt idx="2">
                    <c:v>0</c:v>
                  </c:pt>
                  <c:pt idx="3">
                    <c:v>83.202000000000012</c:v>
                  </c:pt>
                  <c:pt idx="4">
                    <c:v>122.7548</c:v>
                  </c:pt>
                </c:numCache>
              </c:numRef>
            </c:plus>
            <c:minus>
              <c:numRef>
                <c:f>'[Chart in Microsoft Office Word]Sheet1'!$C$2:$C$6</c:f>
                <c:numCache>
                  <c:formatCode>General</c:formatCode>
                  <c:ptCount val="5"/>
                  <c:pt idx="0">
                    <c:v>134.67159999999998</c:v>
                  </c:pt>
                  <c:pt idx="1">
                    <c:v>90.277600000000007</c:v>
                  </c:pt>
                  <c:pt idx="2">
                    <c:v>0</c:v>
                  </c:pt>
                  <c:pt idx="3">
                    <c:v>83.202000000000012</c:v>
                  </c:pt>
                  <c:pt idx="4">
                    <c:v>122.7548</c:v>
                  </c:pt>
                </c:numCache>
              </c:numRef>
            </c:minus>
            <c:spPr>
              <a:noFill/>
              <a:ln w="38100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errBars>
          <c:cat>
            <c:strRef>
              <c:f>'[Chart in Microsoft Office Word]Sheet1'!$A$2:$A$6</c:f>
              <c:strCache>
                <c:ptCount val="5"/>
                <c:pt idx="0">
                  <c:v>Limited drinkers</c:v>
                </c:pt>
                <c:pt idx="1">
                  <c:v>Occasional drinkers</c:v>
                </c:pt>
                <c:pt idx="2">
                  <c:v>Moderate drinkers</c:v>
                </c:pt>
                <c:pt idx="3">
                  <c:v>Heavy drinkers </c:v>
                </c:pt>
                <c:pt idx="4">
                  <c:v>Hazardous drinkers</c:v>
                </c:pt>
              </c:strCache>
            </c:strRef>
          </c:cat>
          <c:val>
            <c:numRef>
              <c:f>'[Chart in Microsoft Office Word]Sheet1'!$B$2:$B$6</c:f>
              <c:numCache>
                <c:formatCode>General</c:formatCode>
                <c:ptCount val="5"/>
                <c:pt idx="0">
                  <c:v>-129.6</c:v>
                </c:pt>
                <c:pt idx="1">
                  <c:v>-48.54</c:v>
                </c:pt>
                <c:pt idx="2" formatCode="0.00">
                  <c:v>0</c:v>
                </c:pt>
                <c:pt idx="3">
                  <c:v>167.69</c:v>
                </c:pt>
                <c:pt idx="4">
                  <c:v>252.58</c:v>
                </c:pt>
              </c:numCache>
            </c:numRef>
          </c:val>
        </c:ser>
        <c:gapWidth val="75"/>
        <c:axId val="82634624"/>
        <c:axId val="82685952"/>
      </c:barChart>
      <c:catAx>
        <c:axId val="82634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Adolescent drinking group</a:t>
                </a:r>
              </a:p>
            </c:rich>
          </c:tx>
          <c:layout/>
        </c:title>
        <c:majorTickMark val="none"/>
        <c:tickLblPos val="low"/>
        <c:crossAx val="82685952"/>
        <c:crosses val="autoZero"/>
        <c:auto val="1"/>
        <c:lblAlgn val="ctr"/>
        <c:lblOffset val="100"/>
      </c:catAx>
      <c:valAx>
        <c:axId val="82685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Differences in units consummed at age 26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8263462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E14FC-0D0E-40A0-B1C9-6DA64AC0CF4D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1E753649-19F1-49C4-A5B8-58E57A3FC089}">
      <dgm:prSet phldrT="[Text]"/>
      <dgm:spPr/>
      <dgm:t>
        <a:bodyPr/>
        <a:lstStyle/>
        <a:p>
          <a:r>
            <a:rPr lang="en-GB" dirty="0" smtClean="0"/>
            <a:t>Hazardous drinkers</a:t>
          </a:r>
          <a:endParaRPr lang="en-GB" dirty="0"/>
        </a:p>
      </dgm:t>
    </dgm:pt>
    <dgm:pt modelId="{4FE51A58-2043-475D-A5F0-6365E01911C8}" type="parTrans" cxnId="{85D56790-FE29-4343-8E7F-6D4293C9ECF1}">
      <dgm:prSet/>
      <dgm:spPr/>
      <dgm:t>
        <a:bodyPr/>
        <a:lstStyle/>
        <a:p>
          <a:endParaRPr lang="en-GB"/>
        </a:p>
      </dgm:t>
    </dgm:pt>
    <dgm:pt modelId="{5ABF2CD9-39E8-49B6-A061-4DBD07645FFC}" type="sibTrans" cxnId="{85D56790-FE29-4343-8E7F-6D4293C9ECF1}">
      <dgm:prSet/>
      <dgm:spPr/>
      <dgm:t>
        <a:bodyPr/>
        <a:lstStyle/>
        <a:p>
          <a:endParaRPr lang="en-GB"/>
        </a:p>
      </dgm:t>
    </dgm:pt>
    <dgm:pt modelId="{9983703F-63BF-4ACA-A7AA-CA4D8E331AA6}">
      <dgm:prSet phldrT="[Text]"/>
      <dgm:spPr/>
      <dgm:t>
        <a:bodyPr/>
        <a:lstStyle/>
        <a:p>
          <a:r>
            <a:rPr lang="en-GB" dirty="0" smtClean="0"/>
            <a:t>Heavy drinkers</a:t>
          </a:r>
          <a:endParaRPr lang="en-GB" dirty="0"/>
        </a:p>
      </dgm:t>
    </dgm:pt>
    <dgm:pt modelId="{D4544F23-A811-4E05-81AD-CE77A0B748A8}" type="parTrans" cxnId="{99B47326-9645-4653-820A-9F1445D405DD}">
      <dgm:prSet/>
      <dgm:spPr/>
      <dgm:t>
        <a:bodyPr/>
        <a:lstStyle/>
        <a:p>
          <a:endParaRPr lang="en-GB"/>
        </a:p>
      </dgm:t>
    </dgm:pt>
    <dgm:pt modelId="{3F7A9C5D-776B-4213-8B21-9EAD175636FC}" type="sibTrans" cxnId="{99B47326-9645-4653-820A-9F1445D405DD}">
      <dgm:prSet/>
      <dgm:spPr/>
      <dgm:t>
        <a:bodyPr/>
        <a:lstStyle/>
        <a:p>
          <a:endParaRPr lang="en-GB"/>
        </a:p>
      </dgm:t>
    </dgm:pt>
    <dgm:pt modelId="{7DBF97A5-B58A-422A-950B-739FF6213C5A}">
      <dgm:prSet phldrT="[Text]"/>
      <dgm:spPr/>
      <dgm:t>
        <a:bodyPr/>
        <a:lstStyle/>
        <a:p>
          <a:r>
            <a:rPr lang="en-GB" dirty="0" smtClean="0"/>
            <a:t>Moderate drinkers</a:t>
          </a:r>
          <a:endParaRPr lang="en-GB" dirty="0"/>
        </a:p>
      </dgm:t>
    </dgm:pt>
    <dgm:pt modelId="{F05780F8-9830-494E-9A51-8BD9D9ED898F}" type="parTrans" cxnId="{E97FFFB6-8D2C-45FC-AFB6-3E8C51A2279C}">
      <dgm:prSet/>
      <dgm:spPr/>
      <dgm:t>
        <a:bodyPr/>
        <a:lstStyle/>
        <a:p>
          <a:endParaRPr lang="en-GB"/>
        </a:p>
      </dgm:t>
    </dgm:pt>
    <dgm:pt modelId="{9E28FC26-8DB3-488E-82D9-FD95C3CD7996}" type="sibTrans" cxnId="{E97FFFB6-8D2C-45FC-AFB6-3E8C51A2279C}">
      <dgm:prSet/>
      <dgm:spPr/>
      <dgm:t>
        <a:bodyPr/>
        <a:lstStyle/>
        <a:p>
          <a:endParaRPr lang="en-GB"/>
        </a:p>
      </dgm:t>
    </dgm:pt>
    <dgm:pt modelId="{4CE3E0D0-C8BD-4568-BDB3-EA44D538F34D}">
      <dgm:prSet phldrT="[Text]"/>
      <dgm:spPr/>
      <dgm:t>
        <a:bodyPr/>
        <a:lstStyle/>
        <a:p>
          <a:r>
            <a:rPr lang="en-GB" dirty="0" smtClean="0"/>
            <a:t>Occasional drinkers</a:t>
          </a:r>
          <a:endParaRPr lang="en-GB" dirty="0"/>
        </a:p>
      </dgm:t>
    </dgm:pt>
    <dgm:pt modelId="{35BFFADC-48D2-407B-836A-7BCE1B07EF83}" type="parTrans" cxnId="{2CBF42AA-7B73-4683-9C54-88219C33D11A}">
      <dgm:prSet/>
      <dgm:spPr/>
      <dgm:t>
        <a:bodyPr/>
        <a:lstStyle/>
        <a:p>
          <a:endParaRPr lang="en-GB"/>
        </a:p>
      </dgm:t>
    </dgm:pt>
    <dgm:pt modelId="{20F7BAD7-163F-48C6-A64A-180BD93C1BAC}" type="sibTrans" cxnId="{2CBF42AA-7B73-4683-9C54-88219C33D11A}">
      <dgm:prSet/>
      <dgm:spPr/>
      <dgm:t>
        <a:bodyPr/>
        <a:lstStyle/>
        <a:p>
          <a:endParaRPr lang="en-GB"/>
        </a:p>
      </dgm:t>
    </dgm:pt>
    <dgm:pt modelId="{F555BE52-0229-44D5-8C8F-2901DD78DBA9}">
      <dgm:prSet phldrT="[Text]"/>
      <dgm:spPr/>
      <dgm:t>
        <a:bodyPr/>
        <a:lstStyle/>
        <a:p>
          <a:r>
            <a:rPr lang="en-GB" dirty="0" smtClean="0"/>
            <a:t>Limited drinkers</a:t>
          </a:r>
          <a:endParaRPr lang="en-GB" dirty="0"/>
        </a:p>
      </dgm:t>
    </dgm:pt>
    <dgm:pt modelId="{48D18F82-90D0-41A2-B308-7942B62FE41D}" type="parTrans" cxnId="{98EA4CB5-44BD-4879-8329-BE185FB5CD7D}">
      <dgm:prSet/>
      <dgm:spPr/>
      <dgm:t>
        <a:bodyPr/>
        <a:lstStyle/>
        <a:p>
          <a:endParaRPr lang="en-GB"/>
        </a:p>
      </dgm:t>
    </dgm:pt>
    <dgm:pt modelId="{41ADB396-FBFA-429D-A505-32C7CC4BFAC6}" type="sibTrans" cxnId="{98EA4CB5-44BD-4879-8329-BE185FB5CD7D}">
      <dgm:prSet/>
      <dgm:spPr/>
      <dgm:t>
        <a:bodyPr/>
        <a:lstStyle/>
        <a:p>
          <a:endParaRPr lang="en-GB"/>
        </a:p>
      </dgm:t>
    </dgm:pt>
    <dgm:pt modelId="{441CF261-4A89-4AB4-A1C9-5EF0B207B280}" type="pres">
      <dgm:prSet presAssocID="{93AE14FC-0D0E-40A0-B1C9-6DA64AC0CF4D}" presName="linearFlow" presStyleCnt="0">
        <dgm:presLayoutVars>
          <dgm:resizeHandles val="exact"/>
        </dgm:presLayoutVars>
      </dgm:prSet>
      <dgm:spPr/>
    </dgm:pt>
    <dgm:pt modelId="{20269CF6-F2CF-445C-813A-4E38174D6830}" type="pres">
      <dgm:prSet presAssocID="{1E753649-19F1-49C4-A5B8-58E57A3FC089}" presName="node" presStyleLbl="node1" presStyleIdx="0" presStyleCnt="5" custLinFactNeighborY="-239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24B14-5E06-4FE8-8F9B-FF60D57906AE}" type="pres">
      <dgm:prSet presAssocID="{5ABF2CD9-39E8-49B6-A061-4DBD07645FFC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2F1BAD7-637A-4820-A707-BE9CCF422889}" type="pres">
      <dgm:prSet presAssocID="{5ABF2CD9-39E8-49B6-A061-4DBD07645FFC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1AD1BB84-BD7B-4AB0-8B4C-D7D755E377BF}" type="pres">
      <dgm:prSet presAssocID="{9983703F-63BF-4ACA-A7AA-CA4D8E331AA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C7C84B-7D46-467A-84E8-5E6C5FB7742B}" type="pres">
      <dgm:prSet presAssocID="{3F7A9C5D-776B-4213-8B21-9EAD175636FC}" presName="sibTrans" presStyleLbl="sibTrans2D1" presStyleIdx="1" presStyleCnt="4"/>
      <dgm:spPr/>
      <dgm:t>
        <a:bodyPr/>
        <a:lstStyle/>
        <a:p>
          <a:endParaRPr lang="en-GB"/>
        </a:p>
      </dgm:t>
    </dgm:pt>
    <dgm:pt modelId="{D6F585FF-3BF0-4C8B-B62B-3F85E36253DF}" type="pres">
      <dgm:prSet presAssocID="{3F7A9C5D-776B-4213-8B21-9EAD175636FC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2FEAF5C7-58DF-42B7-AC84-5451CB18CE53}" type="pres">
      <dgm:prSet presAssocID="{7DBF97A5-B58A-422A-950B-739FF6213C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47160-D8F5-4B7B-8CC0-A1D71BD49D70}" type="pres">
      <dgm:prSet presAssocID="{9E28FC26-8DB3-488E-82D9-FD95C3CD7996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8BDC4CA-CDF0-4831-B974-5E608B45E6B1}" type="pres">
      <dgm:prSet presAssocID="{9E28FC26-8DB3-488E-82D9-FD95C3CD7996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6E455F76-3C04-4625-BA56-D5F261839929}" type="pres">
      <dgm:prSet presAssocID="{4CE3E0D0-C8BD-4568-BDB3-EA44D538F3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8E2A2D-8DBA-4121-8D6F-20B383FC0925}" type="pres">
      <dgm:prSet presAssocID="{20F7BAD7-163F-48C6-A64A-180BD93C1BAC}" presName="sibTrans" presStyleLbl="sibTrans2D1" presStyleIdx="3" presStyleCnt="4"/>
      <dgm:spPr/>
      <dgm:t>
        <a:bodyPr/>
        <a:lstStyle/>
        <a:p>
          <a:endParaRPr lang="en-GB"/>
        </a:p>
      </dgm:t>
    </dgm:pt>
    <dgm:pt modelId="{8C6A5E42-70D4-4A3B-B568-FEDA84D6CDEF}" type="pres">
      <dgm:prSet presAssocID="{20F7BAD7-163F-48C6-A64A-180BD93C1BAC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5D1AD0D8-9884-4440-8D55-34086B46B210}" type="pres">
      <dgm:prSet presAssocID="{F555BE52-0229-44D5-8C8F-2901DD78DBA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EA4CB5-44BD-4879-8329-BE185FB5CD7D}" srcId="{93AE14FC-0D0E-40A0-B1C9-6DA64AC0CF4D}" destId="{F555BE52-0229-44D5-8C8F-2901DD78DBA9}" srcOrd="4" destOrd="0" parTransId="{48D18F82-90D0-41A2-B308-7942B62FE41D}" sibTransId="{41ADB396-FBFA-429D-A505-32C7CC4BFAC6}"/>
    <dgm:cxn modelId="{A87CF066-0F99-46BC-8BD5-82C513CFB3D7}" type="presOf" srcId="{20F7BAD7-163F-48C6-A64A-180BD93C1BAC}" destId="{8C6A5E42-70D4-4A3B-B568-FEDA84D6CDEF}" srcOrd="1" destOrd="0" presId="urn:microsoft.com/office/officeart/2005/8/layout/process2"/>
    <dgm:cxn modelId="{85D56790-FE29-4343-8E7F-6D4293C9ECF1}" srcId="{93AE14FC-0D0E-40A0-B1C9-6DA64AC0CF4D}" destId="{1E753649-19F1-49C4-A5B8-58E57A3FC089}" srcOrd="0" destOrd="0" parTransId="{4FE51A58-2043-475D-A5F0-6365E01911C8}" sibTransId="{5ABF2CD9-39E8-49B6-A061-4DBD07645FFC}"/>
    <dgm:cxn modelId="{C7C1C546-B437-4869-B284-1BB5E54778D8}" type="presOf" srcId="{20F7BAD7-163F-48C6-A64A-180BD93C1BAC}" destId="{B08E2A2D-8DBA-4121-8D6F-20B383FC0925}" srcOrd="0" destOrd="0" presId="urn:microsoft.com/office/officeart/2005/8/layout/process2"/>
    <dgm:cxn modelId="{96F142EC-EAE8-4D52-83B8-FEA05E0C4869}" type="presOf" srcId="{93AE14FC-0D0E-40A0-B1C9-6DA64AC0CF4D}" destId="{441CF261-4A89-4AB4-A1C9-5EF0B207B280}" srcOrd="0" destOrd="0" presId="urn:microsoft.com/office/officeart/2005/8/layout/process2"/>
    <dgm:cxn modelId="{A9C50757-3B1D-4D1D-A103-3877FD209F95}" type="presOf" srcId="{5ABF2CD9-39E8-49B6-A061-4DBD07645FFC}" destId="{7EF24B14-5E06-4FE8-8F9B-FF60D57906AE}" srcOrd="0" destOrd="0" presId="urn:microsoft.com/office/officeart/2005/8/layout/process2"/>
    <dgm:cxn modelId="{2CBF42AA-7B73-4683-9C54-88219C33D11A}" srcId="{93AE14FC-0D0E-40A0-B1C9-6DA64AC0CF4D}" destId="{4CE3E0D0-C8BD-4568-BDB3-EA44D538F34D}" srcOrd="3" destOrd="0" parTransId="{35BFFADC-48D2-407B-836A-7BCE1B07EF83}" sibTransId="{20F7BAD7-163F-48C6-A64A-180BD93C1BAC}"/>
    <dgm:cxn modelId="{E97FFFB6-8D2C-45FC-AFB6-3E8C51A2279C}" srcId="{93AE14FC-0D0E-40A0-B1C9-6DA64AC0CF4D}" destId="{7DBF97A5-B58A-422A-950B-739FF6213C5A}" srcOrd="2" destOrd="0" parTransId="{F05780F8-9830-494E-9A51-8BD9D9ED898F}" sibTransId="{9E28FC26-8DB3-488E-82D9-FD95C3CD7996}"/>
    <dgm:cxn modelId="{8B07D504-5C8A-4EBF-A958-09BE5F5DA028}" type="presOf" srcId="{1E753649-19F1-49C4-A5B8-58E57A3FC089}" destId="{20269CF6-F2CF-445C-813A-4E38174D6830}" srcOrd="0" destOrd="0" presId="urn:microsoft.com/office/officeart/2005/8/layout/process2"/>
    <dgm:cxn modelId="{4A29B46C-A31D-426B-9C93-1BCA8FEA15EA}" type="presOf" srcId="{3F7A9C5D-776B-4213-8B21-9EAD175636FC}" destId="{D6F585FF-3BF0-4C8B-B62B-3F85E36253DF}" srcOrd="1" destOrd="0" presId="urn:microsoft.com/office/officeart/2005/8/layout/process2"/>
    <dgm:cxn modelId="{017DF65C-54F3-4F54-91BF-78F5BD5E13F8}" type="presOf" srcId="{3F7A9C5D-776B-4213-8B21-9EAD175636FC}" destId="{2DC7C84B-7D46-467A-84E8-5E6C5FB7742B}" srcOrd="0" destOrd="0" presId="urn:microsoft.com/office/officeart/2005/8/layout/process2"/>
    <dgm:cxn modelId="{F876408B-AA3D-4AC2-A1F3-0E6C9707F3ED}" type="presOf" srcId="{5ABF2CD9-39E8-49B6-A061-4DBD07645FFC}" destId="{82F1BAD7-637A-4820-A707-BE9CCF422889}" srcOrd="1" destOrd="0" presId="urn:microsoft.com/office/officeart/2005/8/layout/process2"/>
    <dgm:cxn modelId="{23A5E04E-C7F7-417D-A305-C50632344B1B}" type="presOf" srcId="{9E28FC26-8DB3-488E-82D9-FD95C3CD7996}" destId="{78BDC4CA-CDF0-4831-B974-5E608B45E6B1}" srcOrd="1" destOrd="0" presId="urn:microsoft.com/office/officeart/2005/8/layout/process2"/>
    <dgm:cxn modelId="{5FC1AC4E-8443-4BE1-9CB5-B373E6744E9D}" type="presOf" srcId="{F555BE52-0229-44D5-8C8F-2901DD78DBA9}" destId="{5D1AD0D8-9884-4440-8D55-34086B46B210}" srcOrd="0" destOrd="0" presId="urn:microsoft.com/office/officeart/2005/8/layout/process2"/>
    <dgm:cxn modelId="{2CB96DEB-840A-4034-8F13-044A08B093C7}" type="presOf" srcId="{7DBF97A5-B58A-422A-950B-739FF6213C5A}" destId="{2FEAF5C7-58DF-42B7-AC84-5451CB18CE53}" srcOrd="0" destOrd="0" presId="urn:microsoft.com/office/officeart/2005/8/layout/process2"/>
    <dgm:cxn modelId="{99B47326-9645-4653-820A-9F1445D405DD}" srcId="{93AE14FC-0D0E-40A0-B1C9-6DA64AC0CF4D}" destId="{9983703F-63BF-4ACA-A7AA-CA4D8E331AA6}" srcOrd="1" destOrd="0" parTransId="{D4544F23-A811-4E05-81AD-CE77A0B748A8}" sibTransId="{3F7A9C5D-776B-4213-8B21-9EAD175636FC}"/>
    <dgm:cxn modelId="{FAF48E65-DD3A-4CB3-B812-B47DEB2B39E7}" type="presOf" srcId="{4CE3E0D0-C8BD-4568-BDB3-EA44D538F34D}" destId="{6E455F76-3C04-4625-BA56-D5F261839929}" srcOrd="0" destOrd="0" presId="urn:microsoft.com/office/officeart/2005/8/layout/process2"/>
    <dgm:cxn modelId="{D1E9D768-DD64-4270-B656-206F2C7AD6F0}" type="presOf" srcId="{9983703F-63BF-4ACA-A7AA-CA4D8E331AA6}" destId="{1AD1BB84-BD7B-4AB0-8B4C-D7D755E377BF}" srcOrd="0" destOrd="0" presId="urn:microsoft.com/office/officeart/2005/8/layout/process2"/>
    <dgm:cxn modelId="{FA0ECAA2-2971-4550-92C4-B6682971E265}" type="presOf" srcId="{9E28FC26-8DB3-488E-82D9-FD95C3CD7996}" destId="{CE747160-D8F5-4B7B-8CC0-A1D71BD49D70}" srcOrd="0" destOrd="0" presId="urn:microsoft.com/office/officeart/2005/8/layout/process2"/>
    <dgm:cxn modelId="{64CA79A2-770C-4328-8503-C1C015CF1B9C}" type="presParOf" srcId="{441CF261-4A89-4AB4-A1C9-5EF0B207B280}" destId="{20269CF6-F2CF-445C-813A-4E38174D6830}" srcOrd="0" destOrd="0" presId="urn:microsoft.com/office/officeart/2005/8/layout/process2"/>
    <dgm:cxn modelId="{F31E0A42-72A8-41F6-9726-6D9EC7CA6237}" type="presParOf" srcId="{441CF261-4A89-4AB4-A1C9-5EF0B207B280}" destId="{7EF24B14-5E06-4FE8-8F9B-FF60D57906AE}" srcOrd="1" destOrd="0" presId="urn:microsoft.com/office/officeart/2005/8/layout/process2"/>
    <dgm:cxn modelId="{170D9AB6-1128-4839-BCF9-18A83FAA4C6C}" type="presParOf" srcId="{7EF24B14-5E06-4FE8-8F9B-FF60D57906AE}" destId="{82F1BAD7-637A-4820-A707-BE9CCF422889}" srcOrd="0" destOrd="0" presId="urn:microsoft.com/office/officeart/2005/8/layout/process2"/>
    <dgm:cxn modelId="{188ED23C-2CC4-453E-A769-38139FA2D247}" type="presParOf" srcId="{441CF261-4A89-4AB4-A1C9-5EF0B207B280}" destId="{1AD1BB84-BD7B-4AB0-8B4C-D7D755E377BF}" srcOrd="2" destOrd="0" presId="urn:microsoft.com/office/officeart/2005/8/layout/process2"/>
    <dgm:cxn modelId="{79C7FCF7-953C-484B-B0F9-C1ED07B09927}" type="presParOf" srcId="{441CF261-4A89-4AB4-A1C9-5EF0B207B280}" destId="{2DC7C84B-7D46-467A-84E8-5E6C5FB7742B}" srcOrd="3" destOrd="0" presId="urn:microsoft.com/office/officeart/2005/8/layout/process2"/>
    <dgm:cxn modelId="{B0920A47-4C2E-4974-A027-DD7060F0B08E}" type="presParOf" srcId="{2DC7C84B-7D46-467A-84E8-5E6C5FB7742B}" destId="{D6F585FF-3BF0-4C8B-B62B-3F85E36253DF}" srcOrd="0" destOrd="0" presId="urn:microsoft.com/office/officeart/2005/8/layout/process2"/>
    <dgm:cxn modelId="{C0E37534-B9B0-4B75-AFAC-A20740872C6C}" type="presParOf" srcId="{441CF261-4A89-4AB4-A1C9-5EF0B207B280}" destId="{2FEAF5C7-58DF-42B7-AC84-5451CB18CE53}" srcOrd="4" destOrd="0" presId="urn:microsoft.com/office/officeart/2005/8/layout/process2"/>
    <dgm:cxn modelId="{B80EA269-3AA2-48FC-9338-536B96E912B1}" type="presParOf" srcId="{441CF261-4A89-4AB4-A1C9-5EF0B207B280}" destId="{CE747160-D8F5-4B7B-8CC0-A1D71BD49D70}" srcOrd="5" destOrd="0" presId="urn:microsoft.com/office/officeart/2005/8/layout/process2"/>
    <dgm:cxn modelId="{1789E987-34EC-4B3E-8F25-BDE7BC32D375}" type="presParOf" srcId="{CE747160-D8F5-4B7B-8CC0-A1D71BD49D70}" destId="{78BDC4CA-CDF0-4831-B974-5E608B45E6B1}" srcOrd="0" destOrd="0" presId="urn:microsoft.com/office/officeart/2005/8/layout/process2"/>
    <dgm:cxn modelId="{E84F6691-B28D-4ABC-AF5F-7C44781F929D}" type="presParOf" srcId="{441CF261-4A89-4AB4-A1C9-5EF0B207B280}" destId="{6E455F76-3C04-4625-BA56-D5F261839929}" srcOrd="6" destOrd="0" presId="urn:microsoft.com/office/officeart/2005/8/layout/process2"/>
    <dgm:cxn modelId="{F46A00C7-7BFA-49AB-BB7C-075230871385}" type="presParOf" srcId="{441CF261-4A89-4AB4-A1C9-5EF0B207B280}" destId="{B08E2A2D-8DBA-4121-8D6F-20B383FC0925}" srcOrd="7" destOrd="0" presId="urn:microsoft.com/office/officeart/2005/8/layout/process2"/>
    <dgm:cxn modelId="{FFA1A152-F512-44E0-8593-E618947388EF}" type="presParOf" srcId="{B08E2A2D-8DBA-4121-8D6F-20B383FC0925}" destId="{8C6A5E42-70D4-4A3B-B568-FEDA84D6CDEF}" srcOrd="0" destOrd="0" presId="urn:microsoft.com/office/officeart/2005/8/layout/process2"/>
    <dgm:cxn modelId="{553F19FF-125A-4531-A20A-1AAE78502EAB}" type="presParOf" srcId="{441CF261-4A89-4AB4-A1C9-5EF0B207B280}" destId="{5D1AD0D8-9884-4440-8D55-34086B46B21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08A404-656E-47EF-B38D-8E00677A6A49}" type="doc">
      <dgm:prSet loTypeId="urn:microsoft.com/office/officeart/2005/8/layout/matrix3" loCatId="matrix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EAF7581-6698-4777-A7ED-9EE30BEF447C}">
      <dgm:prSet phldrT="[Text]"/>
      <dgm:spPr/>
      <dgm:t>
        <a:bodyPr/>
        <a:lstStyle/>
        <a:p>
          <a:r>
            <a:rPr lang="en-GB" dirty="0" smtClean="0"/>
            <a:t>Units</a:t>
          </a:r>
          <a:endParaRPr lang="en-GB" dirty="0"/>
        </a:p>
      </dgm:t>
    </dgm:pt>
    <dgm:pt modelId="{E3A71D43-911E-40A9-9043-9E45FA6FB54A}" type="parTrans" cxnId="{6A679980-B829-47E3-BA61-6C885CB1299D}">
      <dgm:prSet/>
      <dgm:spPr/>
      <dgm:t>
        <a:bodyPr/>
        <a:lstStyle/>
        <a:p>
          <a:endParaRPr lang="en-GB"/>
        </a:p>
      </dgm:t>
    </dgm:pt>
    <dgm:pt modelId="{9877A90F-F979-4FEB-99B4-B89E0D65F5A4}" type="sibTrans" cxnId="{6A679980-B829-47E3-BA61-6C885CB1299D}">
      <dgm:prSet/>
      <dgm:spPr/>
      <dgm:t>
        <a:bodyPr/>
        <a:lstStyle/>
        <a:p>
          <a:endParaRPr lang="en-GB"/>
        </a:p>
      </dgm:t>
    </dgm:pt>
    <dgm:pt modelId="{2F5392FA-C2E3-46B0-AF08-4A83A1282874}">
      <dgm:prSet phldrT="[Text]"/>
      <dgm:spPr/>
      <dgm:t>
        <a:bodyPr/>
        <a:lstStyle/>
        <a:p>
          <a:r>
            <a:rPr lang="en-GB" dirty="0" smtClean="0"/>
            <a:t>Heavy </a:t>
          </a:r>
          <a:r>
            <a:rPr lang="en-GB" dirty="0" err="1" smtClean="0"/>
            <a:t>sessional</a:t>
          </a:r>
          <a:r>
            <a:rPr lang="en-GB" dirty="0" smtClean="0"/>
            <a:t>  drinking</a:t>
          </a:r>
          <a:endParaRPr lang="en-GB" dirty="0"/>
        </a:p>
      </dgm:t>
    </dgm:pt>
    <dgm:pt modelId="{5A2A3CD3-0ED2-4A3F-BF76-33B226B0012B}" type="parTrans" cxnId="{148C1AE8-6135-4A3F-91DA-F5FE464CCB9E}">
      <dgm:prSet/>
      <dgm:spPr/>
      <dgm:t>
        <a:bodyPr/>
        <a:lstStyle/>
        <a:p>
          <a:endParaRPr lang="en-GB"/>
        </a:p>
      </dgm:t>
    </dgm:pt>
    <dgm:pt modelId="{8C9EACD1-F56A-4F2F-A8A8-DCC0BE9972A0}" type="sibTrans" cxnId="{148C1AE8-6135-4A3F-91DA-F5FE464CCB9E}">
      <dgm:prSet/>
      <dgm:spPr/>
      <dgm:t>
        <a:bodyPr/>
        <a:lstStyle/>
        <a:p>
          <a:endParaRPr lang="en-GB"/>
        </a:p>
      </dgm:t>
    </dgm:pt>
    <dgm:pt modelId="{A62BAEC4-D267-4DF3-9E06-40A842B057DB}">
      <dgm:prSet phldrT="[Text]"/>
      <dgm:spPr/>
      <dgm:t>
        <a:bodyPr/>
        <a:lstStyle/>
        <a:p>
          <a:r>
            <a:rPr lang="en-GB" dirty="0" smtClean="0"/>
            <a:t>Mental health</a:t>
          </a:r>
          <a:endParaRPr lang="en-GB" dirty="0"/>
        </a:p>
      </dgm:t>
    </dgm:pt>
    <dgm:pt modelId="{8C2C9043-FB78-4BFE-8976-62C30170B715}" type="parTrans" cxnId="{7FA7A237-DBB9-4DE5-946A-D305F8A3FE66}">
      <dgm:prSet/>
      <dgm:spPr/>
      <dgm:t>
        <a:bodyPr/>
        <a:lstStyle/>
        <a:p>
          <a:endParaRPr lang="en-GB"/>
        </a:p>
      </dgm:t>
    </dgm:pt>
    <dgm:pt modelId="{E95999B7-E514-4A88-B69C-5D6AD0023FBF}" type="sibTrans" cxnId="{7FA7A237-DBB9-4DE5-946A-D305F8A3FE66}">
      <dgm:prSet/>
      <dgm:spPr/>
      <dgm:t>
        <a:bodyPr/>
        <a:lstStyle/>
        <a:p>
          <a:endParaRPr lang="en-GB"/>
        </a:p>
      </dgm:t>
    </dgm:pt>
    <dgm:pt modelId="{A8939286-C7B9-478B-BC09-D53DB7BABAC7}">
      <dgm:prSet phldrT="[Text]"/>
      <dgm:spPr/>
      <dgm:t>
        <a:bodyPr/>
        <a:lstStyle/>
        <a:p>
          <a:r>
            <a:rPr lang="en-GB" dirty="0" smtClean="0"/>
            <a:t>SES</a:t>
          </a:r>
          <a:endParaRPr lang="en-GB" dirty="0"/>
        </a:p>
      </dgm:t>
    </dgm:pt>
    <dgm:pt modelId="{87F1A3DF-0B34-4F02-936B-C0CC51A135A4}" type="parTrans" cxnId="{491518BE-0232-41A8-AF63-1BF122ABDE21}">
      <dgm:prSet/>
      <dgm:spPr/>
      <dgm:t>
        <a:bodyPr/>
        <a:lstStyle/>
        <a:p>
          <a:endParaRPr lang="en-GB"/>
        </a:p>
      </dgm:t>
    </dgm:pt>
    <dgm:pt modelId="{19EEA40F-B4F8-42A0-A458-E9DCA9280AD9}" type="sibTrans" cxnId="{491518BE-0232-41A8-AF63-1BF122ABDE21}">
      <dgm:prSet/>
      <dgm:spPr/>
      <dgm:t>
        <a:bodyPr/>
        <a:lstStyle/>
        <a:p>
          <a:endParaRPr lang="en-GB"/>
        </a:p>
      </dgm:t>
    </dgm:pt>
    <dgm:pt modelId="{68B1CB27-37C9-49C3-B343-F92E98A79A91}" type="pres">
      <dgm:prSet presAssocID="{6608A404-656E-47EF-B38D-8E00677A6A4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6FA441-B340-4FEA-BD44-83D0505A0B6D}" type="pres">
      <dgm:prSet presAssocID="{6608A404-656E-47EF-B38D-8E00677A6A49}" presName="diamond" presStyleLbl="bgShp" presStyleIdx="0" presStyleCnt="1" custLinFactNeighborY="-2922"/>
      <dgm:spPr/>
    </dgm:pt>
    <dgm:pt modelId="{821FE2BE-31C0-4F8B-B3B3-777CDB991B94}" type="pres">
      <dgm:prSet presAssocID="{6608A404-656E-47EF-B38D-8E00677A6A4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199C2-BD70-4EF8-BE47-7ABDAA8DA1EC}" type="pres">
      <dgm:prSet presAssocID="{6608A404-656E-47EF-B38D-8E00677A6A4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176AB2-5187-4964-BAA0-D05AA409F0E5}" type="pres">
      <dgm:prSet presAssocID="{6608A404-656E-47EF-B38D-8E00677A6A4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70AD4E-9A75-4AF0-ACF0-794F803519C6}" type="pres">
      <dgm:prSet presAssocID="{6608A404-656E-47EF-B38D-8E00677A6A4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2D702B-AD52-42A4-8685-4734FB0F054F}" type="presOf" srcId="{6608A404-656E-47EF-B38D-8E00677A6A49}" destId="{68B1CB27-37C9-49C3-B343-F92E98A79A91}" srcOrd="0" destOrd="0" presId="urn:microsoft.com/office/officeart/2005/8/layout/matrix3"/>
    <dgm:cxn modelId="{038C414C-F2CB-4D3B-8AF7-FBFEE2E8AD21}" type="presOf" srcId="{BEAF7581-6698-4777-A7ED-9EE30BEF447C}" destId="{821FE2BE-31C0-4F8B-B3B3-777CDB991B94}" srcOrd="0" destOrd="0" presId="urn:microsoft.com/office/officeart/2005/8/layout/matrix3"/>
    <dgm:cxn modelId="{F0A8EABE-80FA-43D1-9BF9-0A7CDEDCC0DB}" type="presOf" srcId="{A8939286-C7B9-478B-BC09-D53DB7BABAC7}" destId="{3270AD4E-9A75-4AF0-ACF0-794F803519C6}" srcOrd="0" destOrd="0" presId="urn:microsoft.com/office/officeart/2005/8/layout/matrix3"/>
    <dgm:cxn modelId="{6A679980-B829-47E3-BA61-6C885CB1299D}" srcId="{6608A404-656E-47EF-B38D-8E00677A6A49}" destId="{BEAF7581-6698-4777-A7ED-9EE30BEF447C}" srcOrd="0" destOrd="0" parTransId="{E3A71D43-911E-40A9-9043-9E45FA6FB54A}" sibTransId="{9877A90F-F979-4FEB-99B4-B89E0D65F5A4}"/>
    <dgm:cxn modelId="{491518BE-0232-41A8-AF63-1BF122ABDE21}" srcId="{6608A404-656E-47EF-B38D-8E00677A6A49}" destId="{A8939286-C7B9-478B-BC09-D53DB7BABAC7}" srcOrd="3" destOrd="0" parTransId="{87F1A3DF-0B34-4F02-936B-C0CC51A135A4}" sibTransId="{19EEA40F-B4F8-42A0-A458-E9DCA9280AD9}"/>
    <dgm:cxn modelId="{90FC9931-7EF5-4EB0-955C-A8343C65926B}" type="presOf" srcId="{A62BAEC4-D267-4DF3-9E06-40A842B057DB}" destId="{FF176AB2-5187-4964-BAA0-D05AA409F0E5}" srcOrd="0" destOrd="0" presId="urn:microsoft.com/office/officeart/2005/8/layout/matrix3"/>
    <dgm:cxn modelId="{148C1AE8-6135-4A3F-91DA-F5FE464CCB9E}" srcId="{6608A404-656E-47EF-B38D-8E00677A6A49}" destId="{2F5392FA-C2E3-46B0-AF08-4A83A1282874}" srcOrd="1" destOrd="0" parTransId="{5A2A3CD3-0ED2-4A3F-BF76-33B226B0012B}" sibTransId="{8C9EACD1-F56A-4F2F-A8A8-DCC0BE9972A0}"/>
    <dgm:cxn modelId="{A8289F62-F454-461A-982C-237A63F0BE8D}" type="presOf" srcId="{2F5392FA-C2E3-46B0-AF08-4A83A1282874}" destId="{845199C2-BD70-4EF8-BE47-7ABDAA8DA1EC}" srcOrd="0" destOrd="0" presId="urn:microsoft.com/office/officeart/2005/8/layout/matrix3"/>
    <dgm:cxn modelId="{7FA7A237-DBB9-4DE5-946A-D305F8A3FE66}" srcId="{6608A404-656E-47EF-B38D-8E00677A6A49}" destId="{A62BAEC4-D267-4DF3-9E06-40A842B057DB}" srcOrd="2" destOrd="0" parTransId="{8C2C9043-FB78-4BFE-8976-62C30170B715}" sibTransId="{E95999B7-E514-4A88-B69C-5D6AD0023FBF}"/>
    <dgm:cxn modelId="{F23570DE-F51F-44C6-B030-B85F5DA844DB}" type="presParOf" srcId="{68B1CB27-37C9-49C3-B343-F92E98A79A91}" destId="{676FA441-B340-4FEA-BD44-83D0505A0B6D}" srcOrd="0" destOrd="0" presId="urn:microsoft.com/office/officeart/2005/8/layout/matrix3"/>
    <dgm:cxn modelId="{C0CC97C1-EEC5-4F2E-8787-FD8490C7DBF0}" type="presParOf" srcId="{68B1CB27-37C9-49C3-B343-F92E98A79A91}" destId="{821FE2BE-31C0-4F8B-B3B3-777CDB991B94}" srcOrd="1" destOrd="0" presId="urn:microsoft.com/office/officeart/2005/8/layout/matrix3"/>
    <dgm:cxn modelId="{FF874FFE-CE71-4EF2-A6F2-FFAB273DF8EB}" type="presParOf" srcId="{68B1CB27-37C9-49C3-B343-F92E98A79A91}" destId="{845199C2-BD70-4EF8-BE47-7ABDAA8DA1EC}" srcOrd="2" destOrd="0" presId="urn:microsoft.com/office/officeart/2005/8/layout/matrix3"/>
    <dgm:cxn modelId="{0C72FCCA-72E1-418F-BA2A-71BD1BB5DAE8}" type="presParOf" srcId="{68B1CB27-37C9-49C3-B343-F92E98A79A91}" destId="{FF176AB2-5187-4964-BAA0-D05AA409F0E5}" srcOrd="3" destOrd="0" presId="urn:microsoft.com/office/officeart/2005/8/layout/matrix3"/>
    <dgm:cxn modelId="{32109449-01EA-4835-957E-C045858A829F}" type="presParOf" srcId="{68B1CB27-37C9-49C3-B343-F92E98A79A91}" destId="{3270AD4E-9A75-4AF0-ACF0-794F803519C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269CF6-F2CF-445C-813A-4E38174D6830}">
      <dsp:nvSpPr>
        <dsp:cNvPr id="0" name=""/>
        <dsp:cNvSpPr/>
      </dsp:nvSpPr>
      <dsp:spPr>
        <a:xfrm>
          <a:off x="353057" y="0"/>
          <a:ext cx="1092522" cy="606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Hazardous drinkers</a:t>
          </a:r>
          <a:endParaRPr lang="en-GB" sz="1600" kern="1200" dirty="0"/>
        </a:p>
      </dsp:txBody>
      <dsp:txXfrm>
        <a:off x="353057" y="0"/>
        <a:ext cx="1092522" cy="606957"/>
      </dsp:txXfrm>
    </dsp:sp>
    <dsp:sp modelId="{7EF24B14-5E06-4FE8-8F9B-FF60D57906AE}">
      <dsp:nvSpPr>
        <dsp:cNvPr id="0" name=""/>
        <dsp:cNvSpPr/>
      </dsp:nvSpPr>
      <dsp:spPr>
        <a:xfrm rot="5400000">
          <a:off x="785320" y="622390"/>
          <a:ext cx="227997" cy="273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5400000">
        <a:off x="785320" y="622390"/>
        <a:ext cx="227997" cy="273130"/>
      </dsp:txXfrm>
    </dsp:sp>
    <dsp:sp modelId="{1AD1BB84-BD7B-4AB0-8B4C-D7D755E377BF}">
      <dsp:nvSpPr>
        <dsp:cNvPr id="0" name=""/>
        <dsp:cNvSpPr/>
      </dsp:nvSpPr>
      <dsp:spPr>
        <a:xfrm>
          <a:off x="353057" y="910954"/>
          <a:ext cx="1092522" cy="606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Heavy drinkers</a:t>
          </a:r>
          <a:endParaRPr lang="en-GB" sz="1600" kern="1200" dirty="0"/>
        </a:p>
      </dsp:txBody>
      <dsp:txXfrm>
        <a:off x="353057" y="910954"/>
        <a:ext cx="1092522" cy="606957"/>
      </dsp:txXfrm>
    </dsp:sp>
    <dsp:sp modelId="{2DC7C84B-7D46-467A-84E8-5E6C5FB7742B}">
      <dsp:nvSpPr>
        <dsp:cNvPr id="0" name=""/>
        <dsp:cNvSpPr/>
      </dsp:nvSpPr>
      <dsp:spPr>
        <a:xfrm rot="5400000">
          <a:off x="785514" y="1533085"/>
          <a:ext cx="227608" cy="273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5400000">
        <a:off x="785514" y="1533085"/>
        <a:ext cx="227608" cy="273130"/>
      </dsp:txXfrm>
    </dsp:sp>
    <dsp:sp modelId="{2FEAF5C7-58DF-42B7-AC84-5451CB18CE53}">
      <dsp:nvSpPr>
        <dsp:cNvPr id="0" name=""/>
        <dsp:cNvSpPr/>
      </dsp:nvSpPr>
      <dsp:spPr>
        <a:xfrm>
          <a:off x="353057" y="1821389"/>
          <a:ext cx="1092522" cy="606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Moderate drinkers</a:t>
          </a:r>
          <a:endParaRPr lang="en-GB" sz="1600" kern="1200" dirty="0"/>
        </a:p>
      </dsp:txBody>
      <dsp:txXfrm>
        <a:off x="353057" y="1821389"/>
        <a:ext cx="1092522" cy="606957"/>
      </dsp:txXfrm>
    </dsp:sp>
    <dsp:sp modelId="{CE747160-D8F5-4B7B-8CC0-A1D71BD49D70}">
      <dsp:nvSpPr>
        <dsp:cNvPr id="0" name=""/>
        <dsp:cNvSpPr/>
      </dsp:nvSpPr>
      <dsp:spPr>
        <a:xfrm rot="5400000">
          <a:off x="785514" y="2443520"/>
          <a:ext cx="227608" cy="273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5400000">
        <a:off x="785514" y="2443520"/>
        <a:ext cx="227608" cy="273130"/>
      </dsp:txXfrm>
    </dsp:sp>
    <dsp:sp modelId="{6E455F76-3C04-4625-BA56-D5F261839929}">
      <dsp:nvSpPr>
        <dsp:cNvPr id="0" name=""/>
        <dsp:cNvSpPr/>
      </dsp:nvSpPr>
      <dsp:spPr>
        <a:xfrm>
          <a:off x="353057" y="2731825"/>
          <a:ext cx="1092522" cy="606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Occasional drinkers</a:t>
          </a:r>
          <a:endParaRPr lang="en-GB" sz="1600" kern="1200" dirty="0"/>
        </a:p>
      </dsp:txBody>
      <dsp:txXfrm>
        <a:off x="353057" y="2731825"/>
        <a:ext cx="1092522" cy="606957"/>
      </dsp:txXfrm>
    </dsp:sp>
    <dsp:sp modelId="{B08E2A2D-8DBA-4121-8D6F-20B383FC0925}">
      <dsp:nvSpPr>
        <dsp:cNvPr id="0" name=""/>
        <dsp:cNvSpPr/>
      </dsp:nvSpPr>
      <dsp:spPr>
        <a:xfrm rot="5400000">
          <a:off x="785514" y="3353956"/>
          <a:ext cx="227608" cy="2731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5400000">
        <a:off x="785514" y="3353956"/>
        <a:ext cx="227608" cy="273130"/>
      </dsp:txXfrm>
    </dsp:sp>
    <dsp:sp modelId="{5D1AD0D8-9884-4440-8D55-34086B46B210}">
      <dsp:nvSpPr>
        <dsp:cNvPr id="0" name=""/>
        <dsp:cNvSpPr/>
      </dsp:nvSpPr>
      <dsp:spPr>
        <a:xfrm>
          <a:off x="353057" y="3642261"/>
          <a:ext cx="1092522" cy="606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Limited drinkers</a:t>
          </a:r>
          <a:endParaRPr lang="en-GB" sz="1600" kern="1200" dirty="0"/>
        </a:p>
      </dsp:txBody>
      <dsp:txXfrm>
        <a:off x="353057" y="3642261"/>
        <a:ext cx="1092522" cy="60695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6FA441-B340-4FEA-BD44-83D0505A0B6D}">
      <dsp:nvSpPr>
        <dsp:cNvPr id="0" name=""/>
        <dsp:cNvSpPr/>
      </dsp:nvSpPr>
      <dsp:spPr>
        <a:xfrm>
          <a:off x="183963" y="0"/>
          <a:ext cx="2464048" cy="246404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FE2BE-31C0-4F8B-B3B3-777CDB991B94}">
      <dsp:nvSpPr>
        <dsp:cNvPr id="0" name=""/>
        <dsp:cNvSpPr/>
      </dsp:nvSpPr>
      <dsp:spPr>
        <a:xfrm>
          <a:off x="418048" y="234084"/>
          <a:ext cx="960978" cy="960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Units</a:t>
          </a:r>
          <a:endParaRPr lang="en-GB" sz="1600" kern="1200" dirty="0"/>
        </a:p>
      </dsp:txBody>
      <dsp:txXfrm>
        <a:off x="418048" y="234084"/>
        <a:ext cx="960978" cy="960978"/>
      </dsp:txXfrm>
    </dsp:sp>
    <dsp:sp modelId="{845199C2-BD70-4EF8-BE47-7ABDAA8DA1EC}">
      <dsp:nvSpPr>
        <dsp:cNvPr id="0" name=""/>
        <dsp:cNvSpPr/>
      </dsp:nvSpPr>
      <dsp:spPr>
        <a:xfrm>
          <a:off x="1452948" y="234084"/>
          <a:ext cx="960978" cy="960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Heavy </a:t>
          </a:r>
          <a:r>
            <a:rPr lang="en-GB" sz="1600" kern="1200" dirty="0" err="1" smtClean="0"/>
            <a:t>sessional</a:t>
          </a:r>
          <a:r>
            <a:rPr lang="en-GB" sz="1600" kern="1200" dirty="0" smtClean="0"/>
            <a:t>  drinking</a:t>
          </a:r>
          <a:endParaRPr lang="en-GB" sz="1600" kern="1200" dirty="0"/>
        </a:p>
      </dsp:txBody>
      <dsp:txXfrm>
        <a:off x="1452948" y="234084"/>
        <a:ext cx="960978" cy="960978"/>
      </dsp:txXfrm>
    </dsp:sp>
    <dsp:sp modelId="{FF176AB2-5187-4964-BAA0-D05AA409F0E5}">
      <dsp:nvSpPr>
        <dsp:cNvPr id="0" name=""/>
        <dsp:cNvSpPr/>
      </dsp:nvSpPr>
      <dsp:spPr>
        <a:xfrm>
          <a:off x="418048" y="1268984"/>
          <a:ext cx="960978" cy="960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Mental health</a:t>
          </a:r>
          <a:endParaRPr lang="en-GB" sz="1600" kern="1200" dirty="0"/>
        </a:p>
      </dsp:txBody>
      <dsp:txXfrm>
        <a:off x="418048" y="1268984"/>
        <a:ext cx="960978" cy="960978"/>
      </dsp:txXfrm>
    </dsp:sp>
    <dsp:sp modelId="{3270AD4E-9A75-4AF0-ACF0-794F803519C6}">
      <dsp:nvSpPr>
        <dsp:cNvPr id="0" name=""/>
        <dsp:cNvSpPr/>
      </dsp:nvSpPr>
      <dsp:spPr>
        <a:xfrm>
          <a:off x="1452948" y="1268984"/>
          <a:ext cx="960978" cy="9609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SES</a:t>
          </a:r>
          <a:endParaRPr lang="en-GB" sz="1600" kern="1200" dirty="0"/>
        </a:p>
      </dsp:txBody>
      <dsp:txXfrm>
        <a:off x="1452948" y="1268984"/>
        <a:ext cx="960978" cy="960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2134-A1A3-4390-BE98-7ABFB784CA85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8074-8150-447C-92F4-BE99707701D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78C2-02E1-44C2-9362-9B30FD2EC022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9063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78C2-02E1-44C2-9362-9B30FD2EC022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="" xmlns:p14="http://schemas.microsoft.com/office/powerpoint/2010/main" val="9063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01_0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0"/>
            <a:ext cx="489654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49685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87C7FF-A7DC-4714-B4FC-38067B3CA592}" type="datetimeFigureOut">
              <a:rPr lang="en-GB" smtClean="0"/>
              <a:pPr/>
              <a:t>16/04/2013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ED1A2-0AE1-4F85-9C7E-B0C8249F4D6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1680" y="1600200"/>
            <a:ext cx="699512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 descr="DSC_0001_001.jpg"/>
          <p:cNvPicPr>
            <a:picLocks noChangeAspect="1"/>
          </p:cNvPicPr>
          <p:nvPr userDrawn="1"/>
        </p:nvPicPr>
        <p:blipFill>
          <a:blip r:embed="rId13" cstate="print"/>
          <a:srcRect r="83046"/>
          <a:stretch>
            <a:fillRect/>
          </a:stretch>
        </p:blipFill>
        <p:spPr>
          <a:xfrm>
            <a:off x="132" y="0"/>
            <a:ext cx="15502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504" y="188640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Minimising harm from alcohol misuse: 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Challenges to the development of effective policy 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608385"/>
            <a:ext cx="3779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  <a:sym typeface="Symbol"/>
              </a:rPr>
              <a:t>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nTrance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 used under a Creative Commons 2.0 license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19" y="4406900"/>
            <a:ext cx="6442993" cy="1362075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Translating research on alcohol related harms into effective policy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719" y="2906713"/>
            <a:ext cx="6442993" cy="1500187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Andrew Percy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Reducing complexity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Reduce diversity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Downplay continuity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Dismiss social context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9475" y="274638"/>
            <a:ext cx="6994525" cy="1143000"/>
          </a:xfrm>
        </p:spPr>
        <p:txBody>
          <a:bodyPr>
            <a:noAutofit/>
          </a:bodyPr>
          <a:lstStyle/>
          <a:p>
            <a:pPr lvl="0"/>
            <a:r>
              <a:rPr lang="en-GB" sz="3200" dirty="0"/>
              <a:t>Do different patterns of teenage drinking produce different adult outcomes?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179512" y="1556792"/>
          <a:ext cx="1798638" cy="4249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444208" y="2492896"/>
          <a:ext cx="2831976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triped Right Arrow 6"/>
          <p:cNvSpPr/>
          <p:nvPr/>
        </p:nvSpPr>
        <p:spPr>
          <a:xfrm>
            <a:off x="2195736" y="2420888"/>
            <a:ext cx="4248472" cy="2592288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52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@ age 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@ age 26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3266981"/>
            <a:ext cx="1872208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Controlling for a large range of childhood and adolescent confounders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251520" y="332656"/>
          <a:ext cx="8496944" cy="614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899592" y="3861048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3600" dirty="0"/>
              <a:t>How different is teenage drinking from adult drinking?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Teenagers drink to be </a:t>
            </a:r>
            <a:r>
              <a:rPr lang="en-GB" dirty="0" smtClean="0">
                <a:solidFill>
                  <a:srgbClr val="C00000"/>
                </a:solidFill>
              </a:rPr>
              <a:t>sociable</a:t>
            </a:r>
            <a:r>
              <a:rPr lang="en-GB" dirty="0" smtClean="0"/>
              <a:t>, to </a:t>
            </a:r>
            <a:r>
              <a:rPr lang="en-GB" dirty="0" smtClean="0">
                <a:solidFill>
                  <a:srgbClr val="C00000"/>
                </a:solidFill>
              </a:rPr>
              <a:t>celebrate</a:t>
            </a:r>
            <a:r>
              <a:rPr lang="en-GB" dirty="0" smtClean="0"/>
              <a:t>, to </a:t>
            </a:r>
            <a:r>
              <a:rPr lang="en-GB" dirty="0" smtClean="0">
                <a:solidFill>
                  <a:srgbClr val="C00000"/>
                </a:solidFill>
              </a:rPr>
              <a:t>commiserate</a:t>
            </a:r>
            <a:r>
              <a:rPr lang="en-GB" dirty="0" smtClean="0"/>
              <a:t>, to </a:t>
            </a:r>
            <a:r>
              <a:rPr lang="en-GB" dirty="0" smtClean="0">
                <a:solidFill>
                  <a:srgbClr val="C00000"/>
                </a:solidFill>
              </a:rPr>
              <a:t>relax</a:t>
            </a:r>
            <a:r>
              <a:rPr lang="en-GB" dirty="0" smtClean="0"/>
              <a:t>, to have a </a:t>
            </a:r>
            <a:r>
              <a:rPr lang="en-GB" dirty="0" smtClean="0">
                <a:solidFill>
                  <a:srgbClr val="C00000"/>
                </a:solidFill>
              </a:rPr>
              <a:t>good time </a:t>
            </a:r>
            <a:r>
              <a:rPr lang="en-GB" dirty="0" smtClean="0"/>
              <a:t>with friends.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 smtClean="0"/>
          </a:p>
          <a:p>
            <a:pPr>
              <a:buNone/>
            </a:pPr>
            <a:r>
              <a:rPr lang="en-GB" i="1" dirty="0" smtClean="0"/>
              <a:t>Just like adults</a:t>
            </a:r>
          </a:p>
          <a:p>
            <a:pPr>
              <a:buNone/>
            </a:pP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3600" dirty="0"/>
              <a:t>How different is teenage drinking from adult drinking?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most teenage drinkers, </a:t>
            </a:r>
            <a:r>
              <a:rPr lang="en-GB" dirty="0" smtClean="0">
                <a:solidFill>
                  <a:srgbClr val="C00000"/>
                </a:solidFill>
              </a:rPr>
              <a:t>passing out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C00000"/>
                </a:solidFill>
              </a:rPr>
              <a:t>being sick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C00000"/>
                </a:solidFill>
              </a:rPr>
              <a:t>getting into fights</a:t>
            </a:r>
            <a:r>
              <a:rPr lang="en-GB" dirty="0" smtClean="0"/>
              <a:t>, having to be </a:t>
            </a:r>
            <a:r>
              <a:rPr lang="en-GB" dirty="0" smtClean="0">
                <a:solidFill>
                  <a:srgbClr val="C00000"/>
                </a:solidFill>
              </a:rPr>
              <a:t>looked after </a:t>
            </a:r>
            <a:r>
              <a:rPr lang="en-GB" dirty="0" smtClean="0"/>
              <a:t>by your friends are all highly embarrassing incidents.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i="1" dirty="0" smtClean="0"/>
              <a:t>Just like adults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3600" dirty="0"/>
              <a:t>How different is teenage drinking from adult drinking?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Teenage drinkers use a range of strategies to regulate their consumption developed through </a:t>
            </a:r>
            <a:r>
              <a:rPr lang="en-GB" dirty="0" smtClean="0">
                <a:solidFill>
                  <a:srgbClr val="C00000"/>
                </a:solidFill>
              </a:rPr>
              <a:t>trial </a:t>
            </a:r>
            <a:r>
              <a:rPr lang="en-GB" dirty="0" smtClean="0">
                <a:solidFill>
                  <a:srgbClr val="C00000"/>
                </a:solidFill>
              </a:rPr>
              <a:t>and error</a:t>
            </a:r>
            <a:r>
              <a:rPr lang="en-GB" dirty="0" smtClean="0"/>
              <a:t>.</a:t>
            </a:r>
            <a:endParaRPr lang="en-GB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3200" dirty="0" smtClean="0"/>
              <a:t>Does social </a:t>
            </a:r>
            <a:r>
              <a:rPr lang="en-GB" sz="3200" dirty="0"/>
              <a:t>context (people and places) matters in alcohol related harms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916832"/>
            <a:ext cx="699512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We collect data from </a:t>
            </a:r>
            <a:r>
              <a:rPr lang="en-GB" u="sng" dirty="0" smtClean="0"/>
              <a:t>individuals</a:t>
            </a:r>
            <a:r>
              <a:rPr lang="en-GB" dirty="0" smtClean="0"/>
              <a:t>, we analyse </a:t>
            </a:r>
            <a:r>
              <a:rPr lang="en-GB" u="sng" dirty="0" smtClean="0"/>
              <a:t>individuals</a:t>
            </a:r>
            <a:r>
              <a:rPr lang="en-GB" dirty="0" smtClean="0"/>
              <a:t>, we graph </a:t>
            </a:r>
            <a:r>
              <a:rPr lang="en-GB" u="sng" dirty="0" smtClean="0"/>
              <a:t>individuals</a:t>
            </a:r>
            <a:r>
              <a:rPr lang="en-GB" dirty="0" smtClean="0"/>
              <a:t>, we design interventions for </a:t>
            </a:r>
            <a:r>
              <a:rPr lang="en-GB" u="sng" dirty="0" smtClean="0"/>
              <a:t>individuals</a:t>
            </a:r>
            <a:r>
              <a:rPr lang="en-GB" dirty="0" smtClean="0"/>
              <a:t>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C00000"/>
                </a:solidFill>
              </a:rPr>
              <a:t>BUT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Teenage drinking is done in </a:t>
            </a:r>
            <a:r>
              <a:rPr lang="en-GB" u="sng" dirty="0" smtClean="0"/>
              <a:t>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540949104_3389567a6d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4572000" cy="3212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Implications?</a:t>
            </a:r>
            <a:endParaRPr lang="en-GB" sz="3600" dirty="0"/>
          </a:p>
        </p:txBody>
      </p:sp>
      <p:pic>
        <p:nvPicPr>
          <p:cNvPr id="4" name="Picture 3" descr="2174536378_7e248d343b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645024"/>
          </a:xfrm>
          <a:prstGeom prst="rect">
            <a:avLst/>
          </a:prstGeom>
        </p:spPr>
      </p:pic>
      <p:pic>
        <p:nvPicPr>
          <p:cNvPr id="6" name="Picture 5" descr="MF_8187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3645024"/>
          </a:xfrm>
          <a:prstGeom prst="rect">
            <a:avLst/>
          </a:prstGeom>
        </p:spPr>
      </p:pic>
      <p:pic>
        <p:nvPicPr>
          <p:cNvPr id="9" name="Picture 8" descr="traintra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27512"/>
            <a:ext cx="4572000" cy="313048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3848" y="3356992"/>
            <a:ext cx="2736304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Implications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55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Teaching drinking skills to moderate teenage drinkers to reduce harms associated with acute intoxication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934670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Reducing consumption amongst heavy and hazardous drinkers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4" y="0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Providing interventions for groups of teenagers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8224" y="5934670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chemeClr val="bg1"/>
                </a:solidFill>
              </a:rPr>
              <a:t>Recognise and embrace the complexity of teenage development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356992"/>
            <a:ext cx="20882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 St </a:t>
            </a:r>
            <a:r>
              <a:rPr lang="en-GB" sz="1000" dirty="0" err="1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Stev</a:t>
            </a:r>
            <a:r>
              <a:rPr lang="en-GB" sz="1000" dirty="0" smtClean="0">
                <a:solidFill>
                  <a:schemeClr val="bg1">
                    <a:lumMod val="85000"/>
                  </a:schemeClr>
                </a:solidFill>
                <a:sym typeface="Symbol"/>
              </a:rPr>
              <a:t> creative commons license</a:t>
            </a:r>
            <a:endParaRPr lang="en-GB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1719" y="4406900"/>
            <a:ext cx="6442993" cy="1362075"/>
          </a:xfrm>
        </p:spPr>
        <p:txBody>
          <a:bodyPr>
            <a:normAutofit/>
          </a:bodyPr>
          <a:lstStyle/>
          <a:p>
            <a:r>
              <a:rPr lang="en-GB" dirty="0" smtClean="0"/>
              <a:t>Understanding harms and costs of alcohol use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051719" y="2906713"/>
            <a:ext cx="6442993" cy="1500187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John Moriarty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285728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What harms accrue from Alcohol use?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63688" y="1484784"/>
            <a:ext cx="6923112" cy="464137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Routes to estimation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Aggregating individual-level harms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dirty="0" smtClean="0"/>
              <a:t>Aggregating cost to the exchequer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pPr>
              <a:buFont typeface="Arial" charset="0"/>
              <a:buChar char="•"/>
            </a:pPr>
            <a:r>
              <a:rPr lang="en-US" dirty="0" smtClean="0"/>
              <a:t>Comparing the harms born by the individual themselves to those born by others</a:t>
            </a:r>
            <a:endParaRPr lang="en-US" sz="3200" dirty="0" smtClean="0"/>
          </a:p>
          <a:p>
            <a:pPr>
              <a:buFont typeface="Arial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64327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629720" y="332656"/>
            <a:ext cx="1800200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Work Colleagues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28184" y="2764988"/>
            <a:ext cx="1715368" cy="1715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Strangers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71960" y="3285952"/>
            <a:ext cx="1827832" cy="1727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Family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03712" y="2649340"/>
            <a:ext cx="1800200" cy="17157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Drinker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29720" y="5013176"/>
            <a:ext cx="1774192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Friends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71960" y="1700808"/>
            <a:ext cx="1827832" cy="1776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Household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665567" y="3048150"/>
            <a:ext cx="687908" cy="356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524445" y="2060848"/>
            <a:ext cx="0" cy="5062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16816" y="4516326"/>
            <a:ext cx="0" cy="424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80112" y="3659622"/>
            <a:ext cx="4404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699792" y="3507222"/>
            <a:ext cx="653683" cy="4106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36296" y="60932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/>
              <a:t>Reproduced from </a:t>
            </a:r>
          </a:p>
          <a:p>
            <a:r>
              <a:rPr lang="en-IE" sz="1400" b="1" dirty="0" smtClean="0"/>
              <a:t>Laslett et al. 2010, p.5</a:t>
            </a:r>
            <a:endParaRPr lang="en-IE" sz="14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5536" y="285728"/>
            <a:ext cx="29579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mtClean="0"/>
              <a:t>Which others are harmed?</a:t>
            </a:r>
            <a:endParaRPr lang="en-GB" sz="3500" b="1" dirty="0"/>
          </a:p>
        </p:txBody>
      </p:sp>
    </p:spTree>
    <p:extLst>
      <p:ext uri="{BB962C8B-B14F-4D97-AF65-F5344CB8AC3E}">
        <p14:creationId xmlns="" xmlns:p14="http://schemas.microsoft.com/office/powerpoint/2010/main" val="35544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7499176" cy="1143000"/>
          </a:xfrm>
        </p:spPr>
        <p:txBody>
          <a:bodyPr>
            <a:normAutofit/>
          </a:bodyPr>
          <a:lstStyle/>
          <a:p>
            <a:r>
              <a:rPr lang="en-GB" sz="3500" b="1" dirty="0" smtClean="0"/>
              <a:t>What’s still missing?</a:t>
            </a:r>
            <a:endParaRPr lang="en-GB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r>
              <a:rPr lang="en-GB" dirty="0" smtClean="0"/>
              <a:t>Peer influence and feedback loops</a:t>
            </a:r>
          </a:p>
        </p:txBody>
      </p:sp>
    </p:spTree>
    <p:extLst>
      <p:ext uri="{BB962C8B-B14F-4D97-AF65-F5344CB8AC3E}">
        <p14:creationId xmlns="" xmlns:p14="http://schemas.microsoft.com/office/powerpoint/2010/main" val="33515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5315" y="3781548"/>
            <a:ext cx="1715368" cy="16336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Work Colleagues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33041" y="345480"/>
            <a:ext cx="1715368" cy="1715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Strangers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03712" y="2060848"/>
            <a:ext cx="1800200" cy="17157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Drinker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47265" y="4333447"/>
            <a:ext cx="1774192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Friends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59632" y="339733"/>
            <a:ext cx="1728192" cy="1715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Children in Household / Family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941812" y="1937687"/>
            <a:ext cx="687908" cy="356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27984" y="3776612"/>
            <a:ext cx="0" cy="424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92080" y="1937687"/>
            <a:ext cx="623235" cy="403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259632" y="3963002"/>
            <a:ext cx="1728192" cy="16336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 Adults in Household / Family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80384" y="3776612"/>
            <a:ext cx="0" cy="4248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21457" y="3573016"/>
            <a:ext cx="49385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8696" y="3573016"/>
            <a:ext cx="504056" cy="3030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64088" y="3702802"/>
            <a:ext cx="504056" cy="286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059832" y="3702802"/>
            <a:ext cx="504056" cy="30046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rot="16200000" flipV="1">
            <a:off x="4578071" y="3941866"/>
            <a:ext cx="419906" cy="144016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5400000" flipH="1" flipV="1">
            <a:off x="4013193" y="3930679"/>
            <a:ext cx="397534" cy="14401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rot="10800000">
            <a:off x="5220073" y="3803920"/>
            <a:ext cx="383625" cy="34516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10800000">
            <a:off x="5580112" y="3429000"/>
            <a:ext cx="504056" cy="27380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886770" y="2066842"/>
            <a:ext cx="687908" cy="35643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flipV="1">
            <a:off x="2890460" y="3428999"/>
            <a:ext cx="425090" cy="21602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flipV="1">
            <a:off x="3230724" y="3861049"/>
            <a:ext cx="477180" cy="288032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528" y="2636912"/>
            <a:ext cx="164308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3528" y="3140968"/>
            <a:ext cx="1643082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233170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Direct Harm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Social Influence</a:t>
            </a:r>
            <a:endParaRPr lang="en-GB" dirty="0"/>
          </a:p>
        </p:txBody>
      </p:sp>
      <p:cxnSp>
        <p:nvCxnSpPr>
          <p:cNvPr id="33" name="Curved Connector 32"/>
          <p:cNvCxnSpPr/>
          <p:nvPr/>
        </p:nvCxnSpPr>
        <p:spPr>
          <a:xfrm>
            <a:off x="3103005" y="1844824"/>
            <a:ext cx="604899" cy="271081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45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7499176" cy="1143000"/>
          </a:xfrm>
        </p:spPr>
        <p:txBody>
          <a:bodyPr>
            <a:normAutofit/>
          </a:bodyPr>
          <a:lstStyle/>
          <a:p>
            <a:r>
              <a:rPr lang="en-GB" sz="3500" b="1" dirty="0" smtClean="0"/>
              <a:t>What’s still missing?</a:t>
            </a:r>
            <a:endParaRPr lang="en-GB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Peer influence and feedback loops</a:t>
            </a:r>
          </a:p>
          <a:p>
            <a:endParaRPr lang="en-GB" dirty="0"/>
          </a:p>
          <a:p>
            <a:r>
              <a:rPr lang="en-GB" dirty="0" smtClean="0"/>
              <a:t>Thresholds where use becomes harmful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960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5315" y="3781548"/>
            <a:ext cx="1715368" cy="16336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Work Colleagues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33041" y="345480"/>
            <a:ext cx="1715368" cy="1715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Strangers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03712" y="2060848"/>
            <a:ext cx="1800200" cy="17157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Drinker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47265" y="4333447"/>
            <a:ext cx="1774192" cy="16561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Friends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259632" y="339733"/>
            <a:ext cx="1728192" cy="1715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Children in Household / Family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941812" y="1937687"/>
            <a:ext cx="687908" cy="3564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27984" y="3776612"/>
            <a:ext cx="0" cy="4248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92080" y="1937687"/>
            <a:ext cx="623235" cy="4038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259632" y="3963002"/>
            <a:ext cx="1728192" cy="163366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 Adults in Household / Family</a:t>
            </a:r>
            <a:endParaRPr lang="en-IE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580384" y="3776612"/>
            <a:ext cx="0" cy="42484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21457" y="3573016"/>
            <a:ext cx="49385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978696" y="3573016"/>
            <a:ext cx="504056" cy="3030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64088" y="3702802"/>
            <a:ext cx="504056" cy="2862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059832" y="3702802"/>
            <a:ext cx="504056" cy="30046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/>
          <p:nvPr/>
        </p:nvCxnSpPr>
        <p:spPr>
          <a:xfrm rot="16200000" flipV="1">
            <a:off x="4578071" y="3941866"/>
            <a:ext cx="419906" cy="144016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5400000" flipH="1" flipV="1">
            <a:off x="4013193" y="3930679"/>
            <a:ext cx="397534" cy="144016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rot="10800000">
            <a:off x="5220073" y="3803920"/>
            <a:ext cx="383625" cy="34516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10800000">
            <a:off x="5580112" y="3429000"/>
            <a:ext cx="504056" cy="27380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886770" y="2066842"/>
            <a:ext cx="687908" cy="35643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/>
          <p:nvPr/>
        </p:nvCxnSpPr>
        <p:spPr>
          <a:xfrm flipV="1">
            <a:off x="2890460" y="3428999"/>
            <a:ext cx="425090" cy="216024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/>
          <p:nvPr/>
        </p:nvCxnSpPr>
        <p:spPr>
          <a:xfrm flipV="1">
            <a:off x="3230724" y="3861049"/>
            <a:ext cx="477180" cy="288032"/>
          </a:xfrm>
          <a:prstGeom prst="curved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>
            <a:off x="1432241" y="688611"/>
            <a:ext cx="1301087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>
            <a:off x="5970645" y="838841"/>
            <a:ext cx="1440160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5970645" y="4276569"/>
            <a:ext cx="1577764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3860304" y="4791010"/>
            <a:ext cx="1440160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>
            <a:off x="1432241" y="4337067"/>
            <a:ext cx="1454529" cy="43166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/>
          <p:nvPr/>
        </p:nvCxnSpPr>
        <p:spPr>
          <a:xfrm>
            <a:off x="3103005" y="1844824"/>
            <a:ext cx="604899" cy="271081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/>
          <p:nvPr/>
        </p:nvCxnSpPr>
        <p:spPr>
          <a:xfrm flipV="1">
            <a:off x="323528" y="2382390"/>
            <a:ext cx="1440160" cy="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46807" y="2423279"/>
            <a:ext cx="18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Harm Threshold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042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85728"/>
            <a:ext cx="7499176" cy="1143000"/>
          </a:xfrm>
        </p:spPr>
        <p:txBody>
          <a:bodyPr>
            <a:normAutofit/>
          </a:bodyPr>
          <a:lstStyle/>
          <a:p>
            <a:r>
              <a:rPr lang="en-GB" sz="3500" b="1" dirty="0" smtClean="0"/>
              <a:t>What’s still missing?</a:t>
            </a:r>
            <a:endParaRPr lang="en-GB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Peer influence and feedback loops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Thresholds where use becomes harmful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Harms born in the long versus short run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314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444</Words>
  <Application>Microsoft Office PowerPoint</Application>
  <PresentationFormat>On-screen Show (4:3)</PresentationFormat>
  <Paragraphs>106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Understanding harms and costs of alcohol use</vt:lpstr>
      <vt:lpstr>What harms accrue from Alcohol use?</vt:lpstr>
      <vt:lpstr>Slide 4</vt:lpstr>
      <vt:lpstr>What’s still missing?</vt:lpstr>
      <vt:lpstr>Slide 6</vt:lpstr>
      <vt:lpstr>What’s still missing?</vt:lpstr>
      <vt:lpstr>Slide 8</vt:lpstr>
      <vt:lpstr>What’s still missing?</vt:lpstr>
      <vt:lpstr>Translating research on alcohol related harms into effective policy </vt:lpstr>
      <vt:lpstr>Reducing complexity</vt:lpstr>
      <vt:lpstr>Do different patterns of teenage drinking produce different adult outcomes?</vt:lpstr>
      <vt:lpstr>Slide 13</vt:lpstr>
      <vt:lpstr>How different is teenage drinking from adult drinking? </vt:lpstr>
      <vt:lpstr>How different is teenage drinking from adult drinking? </vt:lpstr>
      <vt:lpstr>How different is teenage drinking from adult drinking? </vt:lpstr>
      <vt:lpstr>Does social context (people and places) matters in alcohol related harms?</vt:lpstr>
      <vt:lpstr>Implications?</vt:lpstr>
    </vt:vector>
  </TitlesOfParts>
  <Company>QUB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Percy</dc:creator>
  <cp:lastModifiedBy>Andy Percy</cp:lastModifiedBy>
  <cp:revision>42</cp:revision>
  <dcterms:created xsi:type="dcterms:W3CDTF">2013-04-15T11:47:04Z</dcterms:created>
  <dcterms:modified xsi:type="dcterms:W3CDTF">2013-04-16T15:59:35Z</dcterms:modified>
</cp:coreProperties>
</file>