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65" r:id="rId3"/>
    <p:sldId id="290" r:id="rId4"/>
    <p:sldId id="294" r:id="rId5"/>
    <p:sldId id="298" r:id="rId6"/>
    <p:sldId id="293" r:id="rId7"/>
    <p:sldId id="297" r:id="rId8"/>
    <p:sldId id="292" r:id="rId9"/>
    <p:sldId id="291" r:id="rId10"/>
    <p:sldId id="299" r:id="rId11"/>
    <p:sldId id="300" r:id="rId12"/>
    <p:sldId id="301" r:id="rId13"/>
    <p:sldId id="281" r:id="rId14"/>
    <p:sldId id="274" r:id="rId15"/>
    <p:sldId id="288" r:id="rId16"/>
    <p:sldId id="289" r:id="rId17"/>
    <p:sldId id="271" r:id="rId18"/>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charset="0"/>
        <a:ea typeface="ＭＳ Ｐゴシック" pitchFamily="34" charset="-128"/>
        <a:cs typeface="+mn-cs"/>
      </a:defRPr>
    </a:lvl5pPr>
    <a:lvl6pPr marL="2286000" algn="l" defTabSz="914400" rtl="0" eaLnBrk="1" latinLnBrk="0" hangingPunct="1">
      <a:defRPr sz="2400" kern="1200">
        <a:solidFill>
          <a:schemeClr val="tx1"/>
        </a:solidFill>
        <a:latin typeface="Times" charset="0"/>
        <a:ea typeface="ＭＳ Ｐゴシック" pitchFamily="34" charset="-128"/>
        <a:cs typeface="+mn-cs"/>
      </a:defRPr>
    </a:lvl6pPr>
    <a:lvl7pPr marL="2743200" algn="l" defTabSz="914400" rtl="0" eaLnBrk="1" latinLnBrk="0" hangingPunct="1">
      <a:defRPr sz="2400" kern="1200">
        <a:solidFill>
          <a:schemeClr val="tx1"/>
        </a:solidFill>
        <a:latin typeface="Times" charset="0"/>
        <a:ea typeface="ＭＳ Ｐゴシック" pitchFamily="34" charset="-128"/>
        <a:cs typeface="+mn-cs"/>
      </a:defRPr>
    </a:lvl7pPr>
    <a:lvl8pPr marL="3200400" algn="l" defTabSz="914400" rtl="0" eaLnBrk="1" latinLnBrk="0" hangingPunct="1">
      <a:defRPr sz="2400" kern="1200">
        <a:solidFill>
          <a:schemeClr val="tx1"/>
        </a:solidFill>
        <a:latin typeface="Times" charset="0"/>
        <a:ea typeface="ＭＳ Ｐゴシック" pitchFamily="34" charset="-128"/>
        <a:cs typeface="+mn-cs"/>
      </a:defRPr>
    </a:lvl8pPr>
    <a:lvl9pPr marL="3657600" algn="l" defTabSz="914400" rtl="0" eaLnBrk="1" latinLnBrk="0" hangingPunct="1">
      <a:defRPr sz="2400" kern="1200">
        <a:solidFill>
          <a:schemeClr val="tx1"/>
        </a:solidFill>
        <a:latin typeface="Times"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8A"/>
    <a:srgbClr val="002B65"/>
    <a:srgbClr val="5CAE31"/>
    <a:srgbClr val="00A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594"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06F16-A557-4C34-A5CE-6E444B817FF8}" type="datetimeFigureOut">
              <a:rPr lang="en-GB" smtClean="0"/>
              <a:pPr/>
              <a:t>20/02/2013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32023-084A-431E-8DD8-786562883214}" type="slidenum">
              <a:rPr lang="en-GB" smtClean="0"/>
              <a:pPr/>
              <a:t>‹#›</a:t>
            </a:fld>
            <a:endParaRPr lang="en-GB"/>
          </a:p>
        </p:txBody>
      </p:sp>
    </p:spTree>
    <p:extLst>
      <p:ext uri="{BB962C8B-B14F-4D97-AF65-F5344CB8AC3E}">
        <p14:creationId xmlns:p14="http://schemas.microsoft.com/office/powerpoint/2010/main" val="154318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732023-084A-431E-8DD8-786562883214}" type="slidenum">
              <a:rPr lang="en-GB" smtClean="0"/>
              <a:pPr/>
              <a:t>13</a:t>
            </a:fld>
            <a:endParaRPr lang="en-GB"/>
          </a:p>
        </p:txBody>
      </p:sp>
    </p:spTree>
    <p:extLst>
      <p:ext uri="{BB962C8B-B14F-4D97-AF65-F5344CB8AC3E}">
        <p14:creationId xmlns:p14="http://schemas.microsoft.com/office/powerpoint/2010/main" val="415187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732023-084A-431E-8DD8-786562883214}" type="slidenum">
              <a:rPr lang="en-GB" smtClean="0"/>
              <a:pPr/>
              <a:t>14</a:t>
            </a:fld>
            <a:endParaRPr lang="en-GB"/>
          </a:p>
        </p:txBody>
      </p:sp>
    </p:spTree>
    <p:extLst>
      <p:ext uri="{BB962C8B-B14F-4D97-AF65-F5344CB8AC3E}">
        <p14:creationId xmlns:p14="http://schemas.microsoft.com/office/powerpoint/2010/main" val="2739613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ESCO Centre">
    <p:spTree>
      <p:nvGrpSpPr>
        <p:cNvPr id="1" name=""/>
        <p:cNvGrpSpPr/>
        <p:nvPr/>
      </p:nvGrpSpPr>
      <p:grpSpPr>
        <a:xfrm>
          <a:off x="0" y="0"/>
          <a:ext cx="0" cy="0"/>
          <a:chOff x="0" y="0"/>
          <a:chExt cx="0" cy="0"/>
        </a:xfrm>
      </p:grpSpPr>
      <p:pic>
        <p:nvPicPr>
          <p:cNvPr id="2" name="Picture 4" descr="C:\Users\e264356\Desktop\unesco_centre_presentation_cover_v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17463"/>
            <a:ext cx="9132887"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4572000" y="2938463"/>
            <a:ext cx="3960813" cy="149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Picture 6" descr="C:\Users\e264356\Documents\UUC Unesco\logos\uni - University of Ulster logo - web\uu-logo-07-pms1.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6750" y="692150"/>
            <a:ext cx="1489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1835150" y="1844675"/>
            <a:ext cx="5473700" cy="855663"/>
          </a:xfrm>
          <a:prstGeom prst="rect">
            <a:avLst/>
          </a:prstGeom>
          <a:solidFill>
            <a:schemeClr val="bg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4700" b="1" dirty="0" smtClean="0">
                <a:solidFill>
                  <a:srgbClr val="002B65"/>
                </a:solidFill>
                <a:cs typeface="Arial" pitchFamily="34" charset="0"/>
              </a:rPr>
              <a:t>UNESCO</a:t>
            </a:r>
            <a:r>
              <a:rPr lang="en-GB" sz="4700" b="1" dirty="0" smtClean="0">
                <a:solidFill>
                  <a:schemeClr val="tx2"/>
                </a:solidFill>
                <a:cs typeface="Arial" pitchFamily="34" charset="0"/>
              </a:rPr>
              <a:t> </a:t>
            </a:r>
            <a:r>
              <a:rPr lang="en-GB" sz="4700" dirty="0" smtClean="0">
                <a:solidFill>
                  <a:srgbClr val="33CCFF"/>
                </a:solidFill>
                <a:cs typeface="Arial" pitchFamily="34" charset="0"/>
              </a:rPr>
              <a:t>Centre</a:t>
            </a:r>
            <a:endParaRPr lang="en-GB" sz="4700" dirty="0">
              <a:solidFill>
                <a:srgbClr val="33CCFF"/>
              </a:solidFill>
              <a:cs typeface="Arial" pitchFamily="34" charset="0"/>
            </a:endParaRPr>
          </a:p>
        </p:txBody>
      </p:sp>
      <p:pic>
        <p:nvPicPr>
          <p:cNvPr id="6" name="Picture 8" descr="C:\Users\e264356\Documents\UUC Unesco\logos\Single UNESCO Unitwin Chair logo for University of Ulster\UNESCO Chair Ulster logo block - new 2012.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9950" y="3024188"/>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76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Users\e264356\Documents\UUC Unesco\logos\Single UNESCO Unitwin Chair logo for University of Ulster\UNESCO Chair Ulster logo block - new 2012.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9100" y="5434013"/>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8176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C:\Users\e264356\Documents\UUC Unesco\logos\Single UNESCO Unitwin Chair logo for University of Ulster\UNESCO Chair Ulster logo block - new 2012.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9100" y="5434013"/>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8554" y="1392238"/>
            <a:ext cx="7719646" cy="677862"/>
          </a:xfrm>
        </p:spPr>
        <p:txBody>
          <a:bodyPr/>
          <a:lstStyle>
            <a:lvl1pPr>
              <a:defRPr sz="24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38554" y="2162175"/>
            <a:ext cx="7718059" cy="2909888"/>
          </a:xfrm>
        </p:spPr>
        <p:txBody>
          <a:bodyPr vert="eaVert"/>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390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C:\Users\e264356\Documents\UUC Unesco\logos\Single UNESCO Unitwin Chair logo for University of Ulster\UNESCO Chair Ulster logo block - new 2012.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9100" y="5434013"/>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72263" y="1392238"/>
            <a:ext cx="1785937" cy="3679825"/>
          </a:xfrm>
        </p:spPr>
        <p:txBody>
          <a:bodyPr vert="eaVert"/>
          <a:lstStyle>
            <a:lvl1pPr>
              <a:defRPr sz="2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38554" y="1392238"/>
            <a:ext cx="5781309" cy="3679825"/>
          </a:xfrm>
        </p:spPr>
        <p:txBody>
          <a:bodyPr vert="eaVert"/>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352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niversity of Ulster PPoint Template 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013"/>
            <a:ext cx="91440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e264356\Documents\UUC Unesco\logos\Single UNESCO Unitwin Chair logo for University of Ulster\UNESCO Chair Ulster logo block - new 201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99100" y="5434013"/>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Grp="1" noChangeArrowheads="1"/>
          </p:cNvSpPr>
          <p:nvPr>
            <p:ph type="ctrTitle" sz="quarter"/>
          </p:nvPr>
        </p:nvSpPr>
        <p:spPr>
          <a:xfrm>
            <a:off x="685800" y="3078163"/>
            <a:ext cx="7772400" cy="1143000"/>
          </a:xfrm>
        </p:spPr>
        <p:txBody>
          <a:bodyPr anchor="ctr"/>
          <a:lstStyle>
            <a:lvl1pPr algn="ctr">
              <a:defRPr sz="3200"/>
            </a:lvl1pPr>
          </a:lstStyle>
          <a:p>
            <a:r>
              <a:rPr lang="en-US" dirty="0" smtClean="0"/>
              <a:t>Click to edit Master title style</a:t>
            </a:r>
            <a:endParaRPr lang="en-US" dirty="0"/>
          </a:p>
        </p:txBody>
      </p:sp>
      <p:sp>
        <p:nvSpPr>
          <p:cNvPr id="3081" name="Rectangle 9"/>
          <p:cNvSpPr>
            <a:spLocks noGrp="1" noChangeArrowheads="1"/>
          </p:cNvSpPr>
          <p:nvPr>
            <p:ph type="subTitle" sz="quarter" idx="1"/>
          </p:nvPr>
        </p:nvSpPr>
        <p:spPr>
          <a:xfrm>
            <a:off x="679450" y="4030663"/>
            <a:ext cx="7775575" cy="1250950"/>
          </a:xfrm>
        </p:spPr>
        <p:txBody>
          <a:bodyPr/>
          <a:lstStyle>
            <a:lvl1pPr marL="0" indent="0" algn="ctr">
              <a:buFont typeface="Wingdings" pitchFamily="-106" charset="2"/>
              <a:buNone/>
              <a:defRPr sz="2800" b="1"/>
            </a:lvl1pPr>
          </a:lstStyle>
          <a:p>
            <a:r>
              <a:rPr lang="en-US" dirty="0" smtClean="0"/>
              <a:t>Click to edit Master subtitle style</a:t>
            </a:r>
            <a:endParaRPr lang="en-US" dirty="0"/>
          </a:p>
        </p:txBody>
      </p:sp>
    </p:spTree>
    <p:extLst>
      <p:ext uri="{BB962C8B-B14F-4D97-AF65-F5344CB8AC3E}">
        <p14:creationId xmlns:p14="http://schemas.microsoft.com/office/powerpoint/2010/main" val="215194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C:\Users\e264356\Documents\UUC Unesco\logos\Single UNESCO Unitwin Chair logo for University of Ulster\UNESCO Chair Ulster logo block - new 2012.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9100" y="5434013"/>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91662" y="1392238"/>
            <a:ext cx="7766538" cy="677862"/>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691662" y="2162175"/>
            <a:ext cx="7764951" cy="2909888"/>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500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C:\Users\e264356\Documents\UUC Unesco\logos\Single UNESCO Unitwin Chair logo for University of Ulster\UNESCO Chair Ulster logo block - new 2012.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9100" y="5434013"/>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1979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Users\e264356\Documents\UUC Unesco\logos\Single UNESCO Unitwin Chair logo for University of Ulster\UNESCO Chair Ulster logo block - new 2012.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9100" y="5434013"/>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6831" y="1392238"/>
            <a:ext cx="7731369" cy="677862"/>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738554" y="2162175"/>
            <a:ext cx="3739661" cy="29098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0615" y="2162175"/>
            <a:ext cx="3825998" cy="29098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556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C:\Users\e264356\Documents\UUC Unesco\logos\Single UNESCO Unitwin Chair logo for University of Ulster\UNESCO Chair Ulster logo block - new 2012.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9100" y="5434013"/>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244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C:\Users\e264356\Documents\UUC Unesco\logos\Single UNESCO Unitwin Chair logo for University of Ulster\UNESCO Chair Ulster logo block - new 2012.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9100" y="5434013"/>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8554" y="1392238"/>
            <a:ext cx="7719646" cy="677862"/>
          </a:xfrm>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77162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C:\Users\e264356\Documents\UUC Unesco\logos\Single UNESCO Unitwin Chair logo for University of Ulster\UNESCO Chair Ulster logo block - new 2012.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9100" y="5434013"/>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74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Users\e264356\Documents\UUC Unesco\logos\Single UNESCO Unitwin Chair logo for University of Ulster\UNESCO Chair Ulster logo block - new 2012.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9100" y="5434013"/>
            <a:ext cx="3609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108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11275" y="2162175"/>
            <a:ext cx="7145338"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Rectangle 12"/>
          <p:cNvSpPr>
            <a:spLocks noGrp="1" noChangeArrowheads="1"/>
          </p:cNvSpPr>
          <p:nvPr>
            <p:ph type="title"/>
          </p:nvPr>
        </p:nvSpPr>
        <p:spPr bwMode="auto">
          <a:xfrm>
            <a:off x="1320800" y="1392238"/>
            <a:ext cx="71374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pic>
        <p:nvPicPr>
          <p:cNvPr id="1028" name="Picture 5" descr="University of Ulster PPoint Template 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227013"/>
            <a:ext cx="91440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rgbClr val="002B65"/>
          </a:solidFill>
          <a:latin typeface="+mj-lt"/>
          <a:ea typeface="ＭＳ Ｐゴシック" pitchFamily="-106" charset="-128"/>
          <a:cs typeface="+mj-cs"/>
        </a:defRPr>
      </a:lvl1pPr>
      <a:lvl2pPr algn="l" rtl="0" eaLnBrk="0" fontAlgn="base" hangingPunct="0">
        <a:lnSpc>
          <a:spcPct val="90000"/>
        </a:lnSpc>
        <a:spcBef>
          <a:spcPct val="0"/>
        </a:spcBef>
        <a:spcAft>
          <a:spcPct val="0"/>
        </a:spcAft>
        <a:defRPr sz="3600" b="1">
          <a:solidFill>
            <a:srgbClr val="002B65"/>
          </a:solidFill>
          <a:latin typeface="Arial" pitchFamily="-106" charset="0"/>
          <a:ea typeface="ＭＳ Ｐゴシック" pitchFamily="-106" charset="-128"/>
        </a:defRPr>
      </a:lvl2pPr>
      <a:lvl3pPr algn="l" rtl="0" eaLnBrk="0" fontAlgn="base" hangingPunct="0">
        <a:lnSpc>
          <a:spcPct val="90000"/>
        </a:lnSpc>
        <a:spcBef>
          <a:spcPct val="0"/>
        </a:spcBef>
        <a:spcAft>
          <a:spcPct val="0"/>
        </a:spcAft>
        <a:defRPr sz="3600" b="1">
          <a:solidFill>
            <a:srgbClr val="002B65"/>
          </a:solidFill>
          <a:latin typeface="Arial" pitchFamily="-106" charset="0"/>
          <a:ea typeface="ＭＳ Ｐゴシック" pitchFamily="-106" charset="-128"/>
        </a:defRPr>
      </a:lvl3pPr>
      <a:lvl4pPr algn="l" rtl="0" eaLnBrk="0" fontAlgn="base" hangingPunct="0">
        <a:lnSpc>
          <a:spcPct val="90000"/>
        </a:lnSpc>
        <a:spcBef>
          <a:spcPct val="0"/>
        </a:spcBef>
        <a:spcAft>
          <a:spcPct val="0"/>
        </a:spcAft>
        <a:defRPr sz="3600" b="1">
          <a:solidFill>
            <a:srgbClr val="002B65"/>
          </a:solidFill>
          <a:latin typeface="Arial" pitchFamily="-106" charset="0"/>
          <a:ea typeface="ＭＳ Ｐゴシック" pitchFamily="-106" charset="-128"/>
        </a:defRPr>
      </a:lvl4pPr>
      <a:lvl5pPr algn="l" rtl="0" eaLnBrk="0" fontAlgn="base" hangingPunct="0">
        <a:lnSpc>
          <a:spcPct val="90000"/>
        </a:lnSpc>
        <a:spcBef>
          <a:spcPct val="0"/>
        </a:spcBef>
        <a:spcAft>
          <a:spcPct val="0"/>
        </a:spcAft>
        <a:defRPr sz="3600" b="1">
          <a:solidFill>
            <a:srgbClr val="002B65"/>
          </a:solidFill>
          <a:latin typeface="Arial" pitchFamily="-106" charset="0"/>
          <a:ea typeface="ＭＳ Ｐゴシック" pitchFamily="-106" charset="-128"/>
        </a:defRPr>
      </a:lvl5pPr>
      <a:lvl6pPr marL="457200" algn="l" rtl="0" eaLnBrk="1" fontAlgn="base" hangingPunct="1">
        <a:lnSpc>
          <a:spcPct val="90000"/>
        </a:lnSpc>
        <a:spcBef>
          <a:spcPct val="0"/>
        </a:spcBef>
        <a:spcAft>
          <a:spcPct val="0"/>
        </a:spcAft>
        <a:defRPr sz="3600" b="1">
          <a:solidFill>
            <a:srgbClr val="002B65"/>
          </a:solidFill>
          <a:latin typeface="Arial" pitchFamily="-106" charset="0"/>
        </a:defRPr>
      </a:lvl6pPr>
      <a:lvl7pPr marL="914400" algn="l" rtl="0" eaLnBrk="1" fontAlgn="base" hangingPunct="1">
        <a:lnSpc>
          <a:spcPct val="90000"/>
        </a:lnSpc>
        <a:spcBef>
          <a:spcPct val="0"/>
        </a:spcBef>
        <a:spcAft>
          <a:spcPct val="0"/>
        </a:spcAft>
        <a:defRPr sz="3600" b="1">
          <a:solidFill>
            <a:srgbClr val="002B65"/>
          </a:solidFill>
          <a:latin typeface="Arial" pitchFamily="-106" charset="0"/>
        </a:defRPr>
      </a:lvl7pPr>
      <a:lvl8pPr marL="1371600" algn="l" rtl="0" eaLnBrk="1" fontAlgn="base" hangingPunct="1">
        <a:lnSpc>
          <a:spcPct val="90000"/>
        </a:lnSpc>
        <a:spcBef>
          <a:spcPct val="0"/>
        </a:spcBef>
        <a:spcAft>
          <a:spcPct val="0"/>
        </a:spcAft>
        <a:defRPr sz="3600" b="1">
          <a:solidFill>
            <a:srgbClr val="002B65"/>
          </a:solidFill>
          <a:latin typeface="Arial" pitchFamily="-106" charset="0"/>
        </a:defRPr>
      </a:lvl8pPr>
      <a:lvl9pPr marL="1828800" algn="l" rtl="0" eaLnBrk="1" fontAlgn="base" hangingPunct="1">
        <a:lnSpc>
          <a:spcPct val="90000"/>
        </a:lnSpc>
        <a:spcBef>
          <a:spcPct val="0"/>
        </a:spcBef>
        <a:spcAft>
          <a:spcPct val="0"/>
        </a:spcAft>
        <a:defRPr sz="3600" b="1">
          <a:solidFill>
            <a:srgbClr val="002B65"/>
          </a:solidFill>
          <a:latin typeface="Arial" pitchFamily="-106" charset="0"/>
        </a:defRPr>
      </a:lvl9pPr>
    </p:titleStyle>
    <p:bodyStyle>
      <a:lvl1pPr marL="284163" indent="-284163" algn="l" rtl="0" eaLnBrk="0" fontAlgn="base" hangingPunct="0">
        <a:lnSpc>
          <a:spcPct val="90000"/>
        </a:lnSpc>
        <a:spcBef>
          <a:spcPct val="0"/>
        </a:spcBef>
        <a:spcAft>
          <a:spcPct val="20000"/>
        </a:spcAft>
        <a:buClr>
          <a:srgbClr val="00A5EC"/>
        </a:buClr>
        <a:buFont typeface="Wingdings" pitchFamily="2" charset="2"/>
        <a:buChar char="§"/>
        <a:defRPr sz="2400">
          <a:solidFill>
            <a:srgbClr val="002B65"/>
          </a:solidFill>
          <a:latin typeface="+mn-lt"/>
          <a:ea typeface="ＭＳ Ｐゴシック" pitchFamily="-106" charset="-128"/>
          <a:cs typeface="+mn-cs"/>
        </a:defRPr>
      </a:lvl1pPr>
      <a:lvl2pPr marL="474663" indent="-17463" algn="l" rtl="0" eaLnBrk="0" fontAlgn="base" hangingPunct="0">
        <a:lnSpc>
          <a:spcPct val="90000"/>
        </a:lnSpc>
        <a:spcBef>
          <a:spcPct val="0"/>
        </a:spcBef>
        <a:spcAft>
          <a:spcPct val="20000"/>
        </a:spcAft>
        <a:buClr>
          <a:srgbClr val="00A5EC"/>
        </a:buClr>
        <a:buFont typeface="Wingdings" pitchFamily="2" charset="2"/>
        <a:defRPr sz="2400">
          <a:solidFill>
            <a:srgbClr val="002B65"/>
          </a:solidFill>
          <a:latin typeface="+mn-lt"/>
          <a:ea typeface="ＭＳ Ｐゴシック" pitchFamily="-106" charset="-128"/>
        </a:defRPr>
      </a:lvl2pPr>
      <a:lvl3pPr marL="1536700" indent="-200025" algn="l" rtl="0" eaLnBrk="0" fontAlgn="base" hangingPunct="0">
        <a:lnSpc>
          <a:spcPct val="90000"/>
        </a:lnSpc>
        <a:spcBef>
          <a:spcPct val="0"/>
        </a:spcBef>
        <a:spcAft>
          <a:spcPct val="20000"/>
        </a:spcAft>
        <a:buClr>
          <a:srgbClr val="00A5EC"/>
        </a:buClr>
        <a:buFont typeface="Wingdings" pitchFamily="2" charset="2"/>
        <a:defRPr sz="2400">
          <a:solidFill>
            <a:srgbClr val="002B65"/>
          </a:solidFill>
          <a:latin typeface="+mn-lt"/>
          <a:ea typeface="ＭＳ Ｐゴシック" pitchFamily="-106" charset="-128"/>
        </a:defRPr>
      </a:lvl3pPr>
      <a:lvl4pPr marL="1914525" indent="-187325" algn="l" rtl="0" eaLnBrk="0" fontAlgn="base" hangingPunct="0">
        <a:lnSpc>
          <a:spcPct val="90000"/>
        </a:lnSpc>
        <a:spcBef>
          <a:spcPct val="0"/>
        </a:spcBef>
        <a:spcAft>
          <a:spcPct val="20000"/>
        </a:spcAft>
        <a:buClr>
          <a:srgbClr val="00A5EC"/>
        </a:buClr>
        <a:buFont typeface="Wingdings" pitchFamily="2" charset="2"/>
        <a:defRPr sz="2400">
          <a:solidFill>
            <a:srgbClr val="002B65"/>
          </a:solidFill>
          <a:latin typeface="+mn-lt"/>
          <a:ea typeface="ＭＳ Ｐゴシック" pitchFamily="-106" charset="-128"/>
        </a:defRPr>
      </a:lvl4pPr>
      <a:lvl5pPr marL="2293938" indent="-188913" algn="l" rtl="0" eaLnBrk="0" fontAlgn="base" hangingPunct="0">
        <a:lnSpc>
          <a:spcPct val="90000"/>
        </a:lnSpc>
        <a:spcBef>
          <a:spcPct val="0"/>
        </a:spcBef>
        <a:spcAft>
          <a:spcPct val="20000"/>
        </a:spcAft>
        <a:buClr>
          <a:srgbClr val="00A5EC"/>
        </a:buClr>
        <a:buFont typeface="Wingdings" pitchFamily="2" charset="2"/>
        <a:defRPr sz="2400">
          <a:solidFill>
            <a:srgbClr val="002B65"/>
          </a:solidFill>
          <a:latin typeface="+mn-lt"/>
          <a:ea typeface="ＭＳ Ｐゴシック" pitchFamily="-106" charset="-128"/>
        </a:defRPr>
      </a:lvl5pPr>
      <a:lvl6pPr marL="2751138" indent="-188913" algn="l" rtl="0" eaLnBrk="1" fontAlgn="base" hangingPunct="1">
        <a:lnSpc>
          <a:spcPct val="90000"/>
        </a:lnSpc>
        <a:spcBef>
          <a:spcPct val="0"/>
        </a:spcBef>
        <a:spcAft>
          <a:spcPct val="20000"/>
        </a:spcAft>
        <a:buClr>
          <a:srgbClr val="00A5EC"/>
        </a:buClr>
        <a:buFont typeface="Wingdings" pitchFamily="-106" charset="2"/>
        <a:defRPr sz="2400">
          <a:solidFill>
            <a:srgbClr val="002B65"/>
          </a:solidFill>
          <a:latin typeface="+mn-lt"/>
          <a:ea typeface="ＭＳ Ｐゴシック" pitchFamily="-106" charset="-128"/>
        </a:defRPr>
      </a:lvl6pPr>
      <a:lvl7pPr marL="3208338" indent="-188913" algn="l" rtl="0" eaLnBrk="1" fontAlgn="base" hangingPunct="1">
        <a:lnSpc>
          <a:spcPct val="90000"/>
        </a:lnSpc>
        <a:spcBef>
          <a:spcPct val="0"/>
        </a:spcBef>
        <a:spcAft>
          <a:spcPct val="20000"/>
        </a:spcAft>
        <a:buClr>
          <a:srgbClr val="00A5EC"/>
        </a:buClr>
        <a:buFont typeface="Wingdings" pitchFamily="-106" charset="2"/>
        <a:defRPr sz="2400">
          <a:solidFill>
            <a:srgbClr val="002B65"/>
          </a:solidFill>
          <a:latin typeface="+mn-lt"/>
          <a:ea typeface="ＭＳ Ｐゴシック" pitchFamily="-106" charset="-128"/>
        </a:defRPr>
      </a:lvl7pPr>
      <a:lvl8pPr marL="3665538" indent="-188913" algn="l" rtl="0" eaLnBrk="1" fontAlgn="base" hangingPunct="1">
        <a:lnSpc>
          <a:spcPct val="90000"/>
        </a:lnSpc>
        <a:spcBef>
          <a:spcPct val="0"/>
        </a:spcBef>
        <a:spcAft>
          <a:spcPct val="20000"/>
        </a:spcAft>
        <a:buClr>
          <a:srgbClr val="00A5EC"/>
        </a:buClr>
        <a:buFont typeface="Wingdings" pitchFamily="-106" charset="2"/>
        <a:defRPr sz="2400">
          <a:solidFill>
            <a:srgbClr val="002B65"/>
          </a:solidFill>
          <a:latin typeface="+mn-lt"/>
          <a:ea typeface="ＭＳ Ｐゴシック" pitchFamily="-106" charset="-128"/>
        </a:defRPr>
      </a:lvl8pPr>
      <a:lvl9pPr marL="4122738" indent="-188913" algn="l" rtl="0" eaLnBrk="1" fontAlgn="base" hangingPunct="1">
        <a:lnSpc>
          <a:spcPct val="90000"/>
        </a:lnSpc>
        <a:spcBef>
          <a:spcPct val="0"/>
        </a:spcBef>
        <a:spcAft>
          <a:spcPct val="20000"/>
        </a:spcAft>
        <a:buClr>
          <a:srgbClr val="00A5EC"/>
        </a:buClr>
        <a:buFont typeface="Wingdings" pitchFamily="-106" charset="2"/>
        <a:defRPr sz="2400">
          <a:solidFill>
            <a:srgbClr val="002B65"/>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University of Ulster PPoint 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700715" y="1212112"/>
            <a:ext cx="7775575" cy="3591036"/>
          </a:xfrm>
        </p:spPr>
        <p:txBody>
          <a:bodyPr/>
          <a:lstStyle/>
          <a:p>
            <a:r>
              <a:rPr lang="en-GB" dirty="0" smtClean="0">
                <a:solidFill>
                  <a:srgbClr val="003B8A"/>
                </a:solidFill>
              </a:rPr>
              <a:t>Developments to </a:t>
            </a:r>
            <a:r>
              <a:rPr lang="en-GB" smtClean="0">
                <a:solidFill>
                  <a:srgbClr val="003B8A"/>
                </a:solidFill>
              </a:rPr>
              <a:t>date in NI</a:t>
            </a:r>
            <a:endParaRPr lang="en-GB" dirty="0" smtClean="0">
              <a:solidFill>
                <a:srgbClr val="003B8A"/>
              </a:solidFill>
            </a:endParaRPr>
          </a:p>
          <a:p>
            <a:pPr algn="l">
              <a:buFont typeface="Arial" pitchFamily="34" charset="0"/>
              <a:buChar char="•"/>
            </a:pPr>
            <a:r>
              <a:rPr lang="en-GB" dirty="0" smtClean="0">
                <a:solidFill>
                  <a:srgbClr val="003B8A"/>
                </a:solidFill>
              </a:rPr>
              <a:t> </a:t>
            </a:r>
            <a:r>
              <a:rPr lang="en-GB" sz="1800" b="0" dirty="0" smtClean="0">
                <a:solidFill>
                  <a:srgbClr val="003B8A"/>
                </a:solidFill>
              </a:rPr>
              <a:t>Development work undertaken by Children’s Law Centre and Save the Children resulting in a draft framework which outlined areas of the convention against structural, process and outcome indicators (Haydon and Monteith, 2007)</a:t>
            </a:r>
          </a:p>
          <a:p>
            <a:pPr algn="l">
              <a:buFont typeface="Arial" pitchFamily="34" charset="0"/>
              <a:buChar char="•"/>
            </a:pPr>
            <a:r>
              <a:rPr lang="en-GB" sz="1800" b="0" dirty="0" smtClean="0">
                <a:solidFill>
                  <a:srgbClr val="003B8A"/>
                </a:solidFill>
              </a:rPr>
              <a:t> CYPSP reviewed their existing set of indicators to develop an improved set which reflect child rights obligations in service planning</a:t>
            </a:r>
          </a:p>
          <a:p>
            <a:pPr algn="l">
              <a:buFont typeface="Arial" pitchFamily="34" charset="0"/>
              <a:buChar char="•"/>
            </a:pPr>
            <a:r>
              <a:rPr lang="en-GB" sz="1800" b="0" dirty="0" smtClean="0">
                <a:solidFill>
                  <a:srgbClr val="003B8A"/>
                </a:solidFill>
              </a:rPr>
              <a:t> Need to review existing indicators used by government  to ensure child centred, </a:t>
            </a:r>
            <a:r>
              <a:rPr lang="en-GB" sz="1800" b="0" dirty="0" err="1" smtClean="0">
                <a:solidFill>
                  <a:srgbClr val="003B8A"/>
                </a:solidFill>
              </a:rPr>
              <a:t>disaggregrated</a:t>
            </a:r>
            <a:r>
              <a:rPr lang="en-GB" sz="1800" b="0" dirty="0" smtClean="0">
                <a:solidFill>
                  <a:srgbClr val="003B8A"/>
                </a:solidFill>
              </a:rPr>
              <a:t> data to monitor the UNCRC over time</a:t>
            </a:r>
          </a:p>
          <a:p>
            <a:pPr algn="l">
              <a:buFont typeface="Arial" pitchFamily="34" charset="0"/>
              <a:buChar char="•"/>
            </a:pPr>
            <a:r>
              <a:rPr lang="en-GB" sz="1800" b="0" dirty="0" smtClean="0">
                <a:solidFill>
                  <a:srgbClr val="003B8A"/>
                </a:solidFill>
              </a:rPr>
              <a:t> Develop and implement a framework using a manageable set of indicators to monitor the progressive realisation of children’s rights</a:t>
            </a:r>
          </a:p>
          <a:p>
            <a:pPr algn="l"/>
            <a:r>
              <a:rPr lang="en-GB" sz="1800" b="0" dirty="0" smtClean="0">
                <a:solidFill>
                  <a:srgbClr val="003B8A"/>
                </a:solidFill>
              </a:rPr>
              <a:t>(Haydon and Monteith, 2007)</a:t>
            </a:r>
          </a:p>
          <a:p>
            <a:pPr algn="l">
              <a:buFont typeface="Arial" pitchFamily="34" charset="0"/>
              <a:buChar char="•"/>
            </a:pPr>
            <a:r>
              <a:rPr lang="en-GB" sz="1800" b="0" dirty="0" smtClean="0">
                <a:solidFill>
                  <a:srgbClr val="003B8A"/>
                </a:solidFill>
              </a:rPr>
              <a:t>OFMDFM commissioning this research to drive forward the development of child rights indicators and provide a rights based reporting framework for monitoring progress for children in NI</a:t>
            </a:r>
          </a:p>
          <a:p>
            <a:pPr algn="l"/>
            <a:endParaRPr lang="en-GB" sz="1800" b="0" dirty="0" smtClean="0">
              <a:solidFill>
                <a:srgbClr val="003B8A"/>
              </a:solidFill>
            </a:endParaRPr>
          </a:p>
          <a:p>
            <a:pPr algn="l">
              <a:buFont typeface="Arial" pitchFamily="34" charset="0"/>
              <a:buChar char="•"/>
            </a:pPr>
            <a:endParaRPr lang="en-GB" sz="2000" b="0" dirty="0" smtClean="0">
              <a:solidFill>
                <a:srgbClr val="003B8A"/>
              </a:solidFill>
            </a:endParaRPr>
          </a:p>
          <a:p>
            <a:pPr algn="l"/>
            <a:endParaRPr lang="en-GB" sz="2000" b="0" dirty="0">
              <a:solidFill>
                <a:srgbClr val="003B8A"/>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679450" y="1254642"/>
            <a:ext cx="7775575" cy="4026971"/>
          </a:xfrm>
        </p:spPr>
        <p:txBody>
          <a:bodyPr/>
          <a:lstStyle/>
          <a:p>
            <a:r>
              <a:rPr lang="en-GB" sz="2400" dirty="0" smtClean="0">
                <a:solidFill>
                  <a:srgbClr val="003B8A"/>
                </a:solidFill>
              </a:rPr>
              <a:t>Developing the Child Rights Indicators Framework</a:t>
            </a:r>
          </a:p>
          <a:p>
            <a:pPr algn="l">
              <a:buFont typeface="Arial" pitchFamily="34" charset="0"/>
              <a:buChar char="•"/>
            </a:pPr>
            <a:r>
              <a:rPr lang="en-GB" dirty="0" smtClean="0">
                <a:solidFill>
                  <a:srgbClr val="003B8A"/>
                </a:solidFill>
              </a:rPr>
              <a:t> </a:t>
            </a:r>
            <a:r>
              <a:rPr lang="en-GB" sz="2000" dirty="0" smtClean="0">
                <a:solidFill>
                  <a:srgbClr val="003B8A"/>
                </a:solidFill>
              </a:rPr>
              <a:t>premised on 42 substantive articles of UNCRC</a:t>
            </a:r>
          </a:p>
          <a:p>
            <a:pPr algn="l">
              <a:buFont typeface="Arial" pitchFamily="34" charset="0"/>
              <a:buChar char="•"/>
            </a:pPr>
            <a:r>
              <a:rPr lang="en-GB" sz="2000" dirty="0" smtClean="0">
                <a:solidFill>
                  <a:srgbClr val="003B8A"/>
                </a:solidFill>
              </a:rPr>
              <a:t> incorporates the key principles of the UNCRC</a:t>
            </a:r>
          </a:p>
          <a:p>
            <a:pPr algn="l">
              <a:buFont typeface="Arial" pitchFamily="34" charset="0"/>
              <a:buChar char="•"/>
            </a:pPr>
            <a:r>
              <a:rPr lang="en-GB" sz="2000" dirty="0" smtClean="0">
                <a:solidFill>
                  <a:srgbClr val="003B8A"/>
                </a:solidFill>
              </a:rPr>
              <a:t> organised by thematic clusters to accord with UNCRC reporting framework</a:t>
            </a:r>
          </a:p>
          <a:p>
            <a:pPr algn="l">
              <a:buFont typeface="Arial" pitchFamily="34" charset="0"/>
              <a:buChar char="•"/>
            </a:pPr>
            <a:r>
              <a:rPr lang="en-GB" sz="2000" dirty="0" smtClean="0">
                <a:solidFill>
                  <a:srgbClr val="003B8A"/>
                </a:solidFill>
              </a:rPr>
              <a:t> reference to General Comments and Concluding Observations</a:t>
            </a:r>
          </a:p>
          <a:p>
            <a:pPr algn="l">
              <a:buFont typeface="Arial" pitchFamily="34" charset="0"/>
              <a:buChar char="•"/>
            </a:pPr>
            <a:r>
              <a:rPr lang="en-GB" sz="2000" dirty="0" smtClean="0">
                <a:solidFill>
                  <a:srgbClr val="003B8A"/>
                </a:solidFill>
              </a:rPr>
              <a:t> underpinned by four general principles</a:t>
            </a:r>
          </a:p>
          <a:p>
            <a:pPr lvl="1">
              <a:buFont typeface="Arial" pitchFamily="34" charset="0"/>
              <a:buChar char="•"/>
            </a:pPr>
            <a:r>
              <a:rPr lang="en-GB" sz="2000" dirty="0" smtClean="0">
                <a:solidFill>
                  <a:srgbClr val="003B8A"/>
                </a:solidFill>
              </a:rPr>
              <a:t> non discrimination (Art. 2)</a:t>
            </a:r>
          </a:p>
          <a:p>
            <a:pPr lvl="1">
              <a:buFont typeface="Arial" pitchFamily="34" charset="0"/>
              <a:buChar char="•"/>
            </a:pPr>
            <a:r>
              <a:rPr lang="en-GB" sz="2000" dirty="0" smtClean="0">
                <a:solidFill>
                  <a:srgbClr val="003B8A"/>
                </a:solidFill>
              </a:rPr>
              <a:t> best interests of the child (Art 3)</a:t>
            </a:r>
          </a:p>
          <a:p>
            <a:pPr lvl="1">
              <a:buFont typeface="Arial" pitchFamily="34" charset="0"/>
              <a:buChar char="•"/>
            </a:pPr>
            <a:r>
              <a:rPr lang="en-GB" sz="2000" dirty="0" smtClean="0">
                <a:solidFill>
                  <a:srgbClr val="003B8A"/>
                </a:solidFill>
              </a:rPr>
              <a:t>Right of the child to live, survival and development (art 6)</a:t>
            </a:r>
          </a:p>
          <a:p>
            <a:pPr lvl="1">
              <a:buFont typeface="Arial" pitchFamily="34" charset="0"/>
              <a:buChar char="•"/>
            </a:pPr>
            <a:r>
              <a:rPr lang="en-GB" sz="2000" dirty="0" smtClean="0">
                <a:solidFill>
                  <a:srgbClr val="003B8A"/>
                </a:solidFill>
              </a:rPr>
              <a:t>Due weight given to the voice of the child (art 12)</a:t>
            </a:r>
          </a:p>
          <a:p>
            <a:pPr algn="l"/>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679450" y="1265274"/>
            <a:ext cx="7775575" cy="4016339"/>
          </a:xfrm>
        </p:spPr>
        <p:txBody>
          <a:bodyPr/>
          <a:lstStyle/>
          <a:p>
            <a:pPr algn="l"/>
            <a:r>
              <a:rPr lang="en-GB" dirty="0" smtClean="0">
                <a:solidFill>
                  <a:srgbClr val="003B8A"/>
                </a:solidFill>
              </a:rPr>
              <a:t>Framework of indicators organised by thematic clusters:</a:t>
            </a:r>
          </a:p>
          <a:p>
            <a:pPr algn="l">
              <a:buFont typeface="Arial" pitchFamily="34" charset="0"/>
              <a:buChar char="•"/>
            </a:pPr>
            <a:r>
              <a:rPr lang="en-GB" dirty="0" smtClean="0">
                <a:solidFill>
                  <a:srgbClr val="003B8A"/>
                </a:solidFill>
              </a:rPr>
              <a:t> </a:t>
            </a:r>
            <a:r>
              <a:rPr lang="en-GB" sz="2400" dirty="0" smtClean="0">
                <a:solidFill>
                  <a:srgbClr val="003B8A"/>
                </a:solidFill>
              </a:rPr>
              <a:t>general measures of implementation</a:t>
            </a:r>
          </a:p>
          <a:p>
            <a:pPr algn="l">
              <a:buFont typeface="Arial" pitchFamily="34" charset="0"/>
              <a:buChar char="•"/>
            </a:pPr>
            <a:r>
              <a:rPr lang="en-GB" sz="2400" dirty="0" smtClean="0">
                <a:solidFill>
                  <a:srgbClr val="003B8A"/>
                </a:solidFill>
              </a:rPr>
              <a:t> general principles</a:t>
            </a:r>
          </a:p>
          <a:p>
            <a:pPr algn="l">
              <a:buFont typeface="Arial" pitchFamily="34" charset="0"/>
              <a:buChar char="•"/>
            </a:pPr>
            <a:r>
              <a:rPr lang="en-GB" sz="2400" dirty="0" smtClean="0">
                <a:solidFill>
                  <a:srgbClr val="003B8A"/>
                </a:solidFill>
              </a:rPr>
              <a:t> civil rights and freedoms</a:t>
            </a:r>
          </a:p>
          <a:p>
            <a:pPr algn="l">
              <a:buFont typeface="Arial" pitchFamily="34" charset="0"/>
              <a:buChar char="•"/>
            </a:pPr>
            <a:r>
              <a:rPr lang="en-GB" sz="2400" dirty="0" smtClean="0">
                <a:solidFill>
                  <a:srgbClr val="003B8A"/>
                </a:solidFill>
              </a:rPr>
              <a:t> family environment and alternative care</a:t>
            </a:r>
          </a:p>
          <a:p>
            <a:pPr algn="l">
              <a:buFont typeface="Arial" pitchFamily="34" charset="0"/>
              <a:buChar char="•"/>
            </a:pPr>
            <a:r>
              <a:rPr lang="en-GB" sz="2400" dirty="0" smtClean="0">
                <a:solidFill>
                  <a:srgbClr val="003B8A"/>
                </a:solidFill>
              </a:rPr>
              <a:t> health and welfare</a:t>
            </a:r>
          </a:p>
          <a:p>
            <a:pPr algn="l">
              <a:buFont typeface="Arial" pitchFamily="34" charset="0"/>
              <a:buChar char="•"/>
            </a:pPr>
            <a:r>
              <a:rPr lang="en-GB" sz="2400" dirty="0" smtClean="0">
                <a:solidFill>
                  <a:srgbClr val="003B8A"/>
                </a:solidFill>
              </a:rPr>
              <a:t> education leisure and culture</a:t>
            </a:r>
          </a:p>
          <a:p>
            <a:pPr algn="l">
              <a:buFont typeface="Arial" pitchFamily="34" charset="0"/>
              <a:buChar char="•"/>
            </a:pPr>
            <a:r>
              <a:rPr lang="en-GB" sz="2400" dirty="0" smtClean="0">
                <a:solidFill>
                  <a:srgbClr val="003B8A"/>
                </a:solidFill>
              </a:rPr>
              <a:t> special protection measures</a:t>
            </a:r>
          </a:p>
          <a:p>
            <a:pPr algn="l"/>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3480" y="1190848"/>
            <a:ext cx="6821962" cy="4598744"/>
          </a:xfrm>
          <a:prstGeom prst="rect">
            <a:avLst/>
          </a:prstGeom>
          <a:noFill/>
        </p:spPr>
        <p:txBody>
          <a:bodyPr wrap="square" rtlCol="0">
            <a:spAutoFit/>
          </a:bodyPr>
          <a:lstStyle/>
          <a:p>
            <a:pPr algn="ctr"/>
            <a:r>
              <a:rPr lang="en-GB" b="1" smtClean="0">
                <a:solidFill>
                  <a:schemeClr val="accent6"/>
                </a:solidFill>
                <a:latin typeface="+mj-lt"/>
              </a:rPr>
              <a:t>PROCESS</a:t>
            </a:r>
            <a:endParaRPr lang="en-GB" b="1" dirty="0" smtClean="0">
              <a:solidFill>
                <a:schemeClr val="accent6"/>
              </a:solidFill>
              <a:latin typeface="+mj-lt"/>
            </a:endParaRPr>
          </a:p>
          <a:p>
            <a:r>
              <a:rPr lang="en-GB" b="1" dirty="0" smtClean="0">
                <a:solidFill>
                  <a:schemeClr val="accent6"/>
                </a:solidFill>
                <a:latin typeface="+mj-lt"/>
              </a:rPr>
              <a:t>Consultation with the Children’s Sector</a:t>
            </a:r>
          </a:p>
          <a:p>
            <a:pPr>
              <a:buFont typeface="Arial" pitchFamily="34" charset="0"/>
              <a:buChar char="•"/>
            </a:pPr>
            <a:r>
              <a:rPr lang="en-GB" b="1" dirty="0" smtClean="0">
                <a:solidFill>
                  <a:schemeClr val="accent6"/>
                </a:solidFill>
                <a:latin typeface="+mj-lt"/>
              </a:rPr>
              <a:t> </a:t>
            </a:r>
            <a:r>
              <a:rPr lang="en-GB" dirty="0" smtClean="0">
                <a:solidFill>
                  <a:schemeClr val="accent6"/>
                </a:solidFill>
                <a:latin typeface="+mj-lt"/>
              </a:rPr>
              <a:t>reference group meetings</a:t>
            </a:r>
          </a:p>
          <a:p>
            <a:pPr>
              <a:buFont typeface="Arial" pitchFamily="34" charset="0"/>
              <a:buChar char="•"/>
            </a:pPr>
            <a:r>
              <a:rPr lang="en-GB" dirty="0" smtClean="0">
                <a:solidFill>
                  <a:schemeClr val="accent6"/>
                </a:solidFill>
                <a:latin typeface="+mj-lt"/>
              </a:rPr>
              <a:t> cluster group meetings</a:t>
            </a:r>
          </a:p>
          <a:p>
            <a:endParaRPr lang="en-GB" b="1" dirty="0" smtClean="0">
              <a:solidFill>
                <a:schemeClr val="accent6"/>
              </a:solidFill>
              <a:latin typeface="+mj-lt"/>
            </a:endParaRPr>
          </a:p>
          <a:p>
            <a:r>
              <a:rPr lang="en-GB" b="1" dirty="0" smtClean="0">
                <a:solidFill>
                  <a:schemeClr val="accent6"/>
                </a:solidFill>
                <a:latin typeface="+mj-lt"/>
              </a:rPr>
              <a:t>Review Existing Data</a:t>
            </a:r>
          </a:p>
          <a:p>
            <a:pPr marL="342900" indent="-342900">
              <a:buFont typeface="Arial" pitchFamily="34" charset="0"/>
              <a:buChar char="•"/>
            </a:pPr>
            <a:r>
              <a:rPr lang="en-GB" dirty="0" smtClean="0">
                <a:solidFill>
                  <a:schemeClr val="accent6"/>
                </a:solidFill>
                <a:latin typeface="+mj-lt"/>
              </a:rPr>
              <a:t>A wealth of data currently exists</a:t>
            </a:r>
          </a:p>
          <a:p>
            <a:endParaRPr lang="en-GB" dirty="0" smtClean="0">
              <a:solidFill>
                <a:schemeClr val="accent6"/>
              </a:solidFill>
              <a:latin typeface="+mj-lt"/>
            </a:endParaRPr>
          </a:p>
          <a:p>
            <a:pPr marL="342900" indent="-342900">
              <a:buFont typeface="Arial" pitchFamily="34" charset="0"/>
              <a:buChar char="•"/>
            </a:pPr>
            <a:r>
              <a:rPr lang="en-GB" dirty="0" smtClean="0">
                <a:solidFill>
                  <a:schemeClr val="accent6"/>
                </a:solidFill>
                <a:latin typeface="+mj-lt"/>
              </a:rPr>
              <a:t>Qualitative and quantitative</a:t>
            </a:r>
          </a:p>
          <a:p>
            <a:endParaRPr lang="en-GB" dirty="0" smtClean="0">
              <a:solidFill>
                <a:schemeClr val="accent6"/>
              </a:solidFill>
              <a:latin typeface="+mj-lt"/>
            </a:endParaRPr>
          </a:p>
          <a:p>
            <a:pPr marL="342900" indent="-342900">
              <a:buFont typeface="Arial" pitchFamily="34" charset="0"/>
              <a:buChar char="•"/>
            </a:pPr>
            <a:r>
              <a:rPr lang="en-GB" dirty="0" smtClean="0">
                <a:solidFill>
                  <a:schemeClr val="accent6"/>
                </a:solidFill>
                <a:latin typeface="+mj-lt"/>
              </a:rPr>
              <a:t>Sources: Departmental statistics and surveys; organisational surveys; research studies</a:t>
            </a:r>
          </a:p>
        </p:txBody>
      </p:sp>
    </p:spTree>
    <p:extLst>
      <p:ext uri="{BB962C8B-B14F-4D97-AF65-F5344CB8AC3E}">
        <p14:creationId xmlns:p14="http://schemas.microsoft.com/office/powerpoint/2010/main" val="3480348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92150" y="1392238"/>
            <a:ext cx="7766050" cy="677862"/>
          </a:xfrm>
        </p:spPr>
        <p:txBody>
          <a:bodyPr/>
          <a:lstStyle/>
          <a:p>
            <a:pPr eaLnBrk="1" hangingPunct="1">
              <a:lnSpc>
                <a:spcPct val="100000"/>
              </a:lnSpc>
            </a:pPr>
            <a:r>
              <a:rPr lang="en-GB" sz="2800" dirty="0" smtClean="0">
                <a:ea typeface="ＭＳ Ｐゴシック" pitchFamily="34" charset="-128"/>
                <a:cs typeface="Times New Roman" pitchFamily="18" charset="0"/>
              </a:rPr>
              <a:t>Data </a:t>
            </a:r>
          </a:p>
        </p:txBody>
      </p:sp>
      <p:sp>
        <p:nvSpPr>
          <p:cNvPr id="16387" name="Rectangle 3"/>
          <p:cNvSpPr>
            <a:spLocks noGrp="1" noChangeArrowheads="1"/>
          </p:cNvSpPr>
          <p:nvPr>
            <p:ph type="body" idx="1"/>
          </p:nvPr>
        </p:nvSpPr>
        <p:spPr>
          <a:xfrm>
            <a:off x="692150" y="1966365"/>
            <a:ext cx="7764463" cy="3714244"/>
          </a:xfrm>
        </p:spPr>
        <p:txBody>
          <a:bodyPr/>
          <a:lstStyle/>
          <a:p>
            <a:pPr eaLnBrk="1" hangingPunct="1">
              <a:lnSpc>
                <a:spcPct val="100000"/>
              </a:lnSpc>
            </a:pPr>
            <a:r>
              <a:rPr lang="en-GB" dirty="0" smtClean="0">
                <a:latin typeface="+mj-lt"/>
                <a:ea typeface="ＭＳ Ｐゴシック" pitchFamily="34" charset="-128"/>
                <a:cs typeface="Times New Roman" pitchFamily="18" charset="0"/>
              </a:rPr>
              <a:t>Data was collated on a series of spreadsheets to reflect:</a:t>
            </a:r>
          </a:p>
          <a:p>
            <a:pPr lvl="1" eaLnBrk="1" hangingPunct="1">
              <a:lnSpc>
                <a:spcPct val="100000"/>
              </a:lnSpc>
              <a:buFont typeface="Arial" pitchFamily="34" charset="0"/>
              <a:buChar char="•"/>
            </a:pPr>
            <a:r>
              <a:rPr lang="en-GB" dirty="0" smtClean="0">
                <a:latin typeface="+mj-lt"/>
                <a:ea typeface="ＭＳ Ｐゴシック" pitchFamily="34" charset="-128"/>
                <a:cs typeface="Times New Roman" pitchFamily="18" charset="0"/>
              </a:rPr>
              <a:t>The clusters of the UNCRC </a:t>
            </a:r>
          </a:p>
          <a:p>
            <a:pPr lvl="1" eaLnBrk="1" hangingPunct="1">
              <a:lnSpc>
                <a:spcPct val="100000"/>
              </a:lnSpc>
              <a:buFont typeface="Arial" pitchFamily="34" charset="0"/>
              <a:buChar char="•"/>
            </a:pPr>
            <a:r>
              <a:rPr lang="en-GB" dirty="0" smtClean="0">
                <a:latin typeface="+mj-lt"/>
                <a:ea typeface="ＭＳ Ｐゴシック" pitchFamily="34" charset="-128"/>
                <a:cs typeface="Times New Roman" pitchFamily="18" charset="0"/>
              </a:rPr>
              <a:t>The strategic indicators of the CYP 10-year strategy and the CYPSP indicators</a:t>
            </a:r>
          </a:p>
          <a:p>
            <a:pPr eaLnBrk="1" hangingPunct="1">
              <a:lnSpc>
                <a:spcPct val="100000"/>
              </a:lnSpc>
            </a:pPr>
            <a:endParaRPr lang="en-GB" dirty="0" smtClean="0">
              <a:latin typeface="+mj-lt"/>
              <a:ea typeface="ＭＳ Ｐゴシック" pitchFamily="34" charset="-128"/>
              <a:cs typeface="Times New Roman" pitchFamily="18" charset="0"/>
            </a:endParaRPr>
          </a:p>
          <a:p>
            <a:pPr eaLnBrk="1" hangingPunct="1">
              <a:lnSpc>
                <a:spcPct val="100000"/>
              </a:lnSpc>
            </a:pPr>
            <a:r>
              <a:rPr lang="en-GB" dirty="0" smtClean="0">
                <a:latin typeface="+mj-lt"/>
                <a:ea typeface="ＭＳ Ｐゴシック" pitchFamily="34" charset="-128"/>
                <a:cs typeface="Times New Roman" pitchFamily="18" charset="0"/>
              </a:rPr>
              <a:t>Each spreadsheet contained specific information that included:</a:t>
            </a:r>
          </a:p>
          <a:p>
            <a:pPr lvl="1" eaLnBrk="1" hangingPunct="1">
              <a:lnSpc>
                <a:spcPct val="100000"/>
              </a:lnSpc>
              <a:buFont typeface="Arial" pitchFamily="34" charset="0"/>
              <a:buChar char="•"/>
            </a:pPr>
            <a:r>
              <a:rPr lang="en-GB" dirty="0" smtClean="0">
                <a:latin typeface="+mj-lt"/>
                <a:ea typeface="ＭＳ Ｐゴシック" pitchFamily="34" charset="-128"/>
                <a:cs typeface="Times New Roman" pitchFamily="18" charset="0"/>
              </a:rPr>
              <a:t>Source of data</a:t>
            </a:r>
          </a:p>
          <a:p>
            <a:pPr lvl="1" eaLnBrk="1" hangingPunct="1">
              <a:lnSpc>
                <a:spcPct val="100000"/>
              </a:lnSpc>
              <a:buFont typeface="Arial" pitchFamily="34" charset="0"/>
              <a:buChar char="•"/>
            </a:pPr>
            <a:r>
              <a:rPr lang="en-GB" dirty="0" smtClean="0">
                <a:latin typeface="+mj-lt"/>
                <a:ea typeface="ＭＳ Ｐゴシック" pitchFamily="34" charset="-128"/>
                <a:cs typeface="Times New Roman" pitchFamily="18" charset="0"/>
              </a:rPr>
              <a:t>Nature of indicator</a:t>
            </a:r>
          </a:p>
          <a:p>
            <a:pPr lvl="1" eaLnBrk="1" hangingPunct="1">
              <a:lnSpc>
                <a:spcPct val="100000"/>
              </a:lnSpc>
              <a:buFont typeface="Arial" pitchFamily="34" charset="0"/>
              <a:buChar char="•"/>
            </a:pPr>
            <a:r>
              <a:rPr lang="en-GB" dirty="0" smtClean="0">
                <a:latin typeface="+mj-lt"/>
                <a:ea typeface="ＭＳ Ｐゴシック" pitchFamily="34" charset="-128"/>
                <a:cs typeface="Times New Roman" pitchFamily="18" charset="0"/>
              </a:rPr>
              <a:t>Baseline measurement</a:t>
            </a:r>
          </a:p>
          <a:p>
            <a:pPr lvl="1" eaLnBrk="1" hangingPunct="1">
              <a:lnSpc>
                <a:spcPct val="100000"/>
              </a:lnSpc>
              <a:buFont typeface="Arial" pitchFamily="34" charset="0"/>
              <a:buChar char="•"/>
            </a:pPr>
            <a:r>
              <a:rPr lang="en-GB" dirty="0" smtClean="0">
                <a:latin typeface="+mj-lt"/>
                <a:ea typeface="ＭＳ Ｐゴシック" pitchFamily="34" charset="-128"/>
                <a:cs typeface="Times New Roman" pitchFamily="18" charset="0"/>
              </a:rPr>
              <a:t>Level of disaggregation</a:t>
            </a:r>
          </a:p>
          <a:p>
            <a:pPr lvl="1" eaLnBrk="1" hangingPunct="1">
              <a:lnSpc>
                <a:spcPct val="100000"/>
              </a:lnSpc>
              <a:buFont typeface="Arial" pitchFamily="34" charset="0"/>
              <a:buChar char="•"/>
            </a:pPr>
            <a:r>
              <a:rPr lang="en-GB" dirty="0" smtClean="0">
                <a:latin typeface="+mj-lt"/>
                <a:ea typeface="ＭＳ Ｐゴシック" pitchFamily="34" charset="-128"/>
                <a:cs typeface="Times New Roman" pitchFamily="18" charset="0"/>
              </a:rPr>
              <a:t>Alignment with particular Articles of the UNCRC</a:t>
            </a:r>
          </a:p>
          <a:p>
            <a:pPr lvl="1" eaLnBrk="1" hangingPunct="1">
              <a:lnSpc>
                <a:spcPct val="100000"/>
              </a:lnSpc>
              <a:buFont typeface="Arial" pitchFamily="34" charset="0"/>
              <a:buChar char="•"/>
            </a:pPr>
            <a:endParaRPr lang="en-GB" dirty="0" smtClean="0">
              <a:latin typeface="+mj-lt"/>
              <a:ea typeface="ＭＳ Ｐゴシック" pitchFamily="34" charset="-128"/>
              <a:cs typeface="Times New Roman" pitchFamily="18" charset="0"/>
            </a:endParaRPr>
          </a:p>
          <a:p>
            <a:pPr lvl="1" eaLnBrk="1" hangingPunct="1">
              <a:lnSpc>
                <a:spcPct val="100000"/>
              </a:lnSpc>
              <a:buFont typeface="Arial" pitchFamily="34" charset="0"/>
              <a:buChar char="•"/>
            </a:pPr>
            <a:endParaRPr lang="en-GB" dirty="0" smtClean="0">
              <a:latin typeface="+mj-lt"/>
              <a:ea typeface="ＭＳ Ｐゴシック" pitchFamily="34" charset="-128"/>
              <a:cs typeface="Times New Roman" pitchFamily="18" charset="0"/>
            </a:endParaRPr>
          </a:p>
          <a:p>
            <a:pPr lvl="1" eaLnBrk="1" hangingPunct="1">
              <a:lnSpc>
                <a:spcPct val="100000"/>
              </a:lnSpc>
            </a:pPr>
            <a:endParaRPr lang="en-GB"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Analysis</a:t>
            </a:r>
            <a:endParaRPr lang="en-GB" dirty="0"/>
          </a:p>
        </p:txBody>
      </p:sp>
      <p:sp>
        <p:nvSpPr>
          <p:cNvPr id="3" name="Content Placeholder 2"/>
          <p:cNvSpPr>
            <a:spLocks noGrp="1"/>
          </p:cNvSpPr>
          <p:nvPr>
            <p:ph idx="1"/>
          </p:nvPr>
        </p:nvSpPr>
        <p:spPr>
          <a:xfrm>
            <a:off x="691662" y="1913860"/>
            <a:ext cx="7764951" cy="3158203"/>
          </a:xfrm>
        </p:spPr>
        <p:txBody>
          <a:bodyPr/>
          <a:lstStyle/>
          <a:p>
            <a:pPr lvl="0"/>
            <a:r>
              <a:rPr lang="en-GB" dirty="0" smtClean="0"/>
              <a:t>Examine the available data and identify any existing gaps</a:t>
            </a:r>
          </a:p>
          <a:p>
            <a:pPr lvl="0">
              <a:buNone/>
            </a:pPr>
            <a:endParaRPr lang="en-GB" dirty="0" smtClean="0"/>
          </a:p>
          <a:p>
            <a:pPr lvl="0"/>
            <a:r>
              <a:rPr lang="en-GB" dirty="0" smtClean="0"/>
              <a:t>Suggest how gaps might be filled using existing data</a:t>
            </a:r>
          </a:p>
          <a:p>
            <a:pPr lvl="0">
              <a:buNone/>
            </a:pPr>
            <a:endParaRPr lang="en-GB" dirty="0" smtClean="0"/>
          </a:p>
          <a:p>
            <a:pPr lvl="0"/>
            <a:r>
              <a:rPr lang="en-GB" dirty="0" smtClean="0"/>
              <a:t>Identify the extent to which data is disaggregated so that it is possible to see differences in circumstances/experience of children belonging to different groups</a:t>
            </a:r>
          </a:p>
          <a:p>
            <a:pPr lvl="0"/>
            <a:endParaRPr lang="en-GB" dirty="0" smtClean="0"/>
          </a:p>
          <a:p>
            <a:pPr lvl="0"/>
            <a:r>
              <a:rPr lang="en-GB" dirty="0" smtClean="0"/>
              <a:t>Identify extent to which qualitative data provides evidence of the experience and views of children themselves for each of the clusters</a:t>
            </a:r>
          </a:p>
          <a:p>
            <a:pPr lvl="0">
              <a:buNone/>
            </a:pPr>
            <a:endParaRPr lang="en-GB" dirty="0" smtClean="0"/>
          </a:p>
          <a:p>
            <a:pPr lvl="0"/>
            <a:r>
              <a:rPr lang="en-GB" dirty="0" smtClean="0"/>
              <a:t>Identify key rights issues (if any) for which there are no data currently and suggest alternative and/or additional indicators</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a:xfrm>
            <a:off x="691662" y="1828801"/>
            <a:ext cx="7764951" cy="3753292"/>
          </a:xfrm>
        </p:spPr>
        <p:txBody>
          <a:bodyPr/>
          <a:lstStyle/>
          <a:p>
            <a:pPr lvl="0"/>
            <a:r>
              <a:rPr lang="en-GB" dirty="0" smtClean="0"/>
              <a:t>Work with OFMDFM and key stakeholders to:</a:t>
            </a:r>
          </a:p>
          <a:p>
            <a:pPr lvl="0">
              <a:buNone/>
            </a:pPr>
            <a:endParaRPr lang="en-GB" dirty="0" smtClean="0"/>
          </a:p>
          <a:p>
            <a:pPr lvl="1">
              <a:buFont typeface="Arial" pitchFamily="34" charset="0"/>
              <a:buChar char="•"/>
            </a:pPr>
            <a:r>
              <a:rPr lang="en-GB" sz="1600" dirty="0" smtClean="0"/>
              <a:t>Clarify availability of data for some indicators</a:t>
            </a:r>
          </a:p>
          <a:p>
            <a:pPr lvl="1"/>
            <a:endParaRPr lang="en-GB" sz="1600" dirty="0" smtClean="0"/>
          </a:p>
          <a:p>
            <a:pPr lvl="1">
              <a:buFont typeface="Arial" pitchFamily="34" charset="0"/>
              <a:buChar char="•"/>
            </a:pPr>
            <a:r>
              <a:rPr lang="en-GB" sz="1600" dirty="0" smtClean="0"/>
              <a:t>Agree final strategic set of indicators across the cluster groups which will provide a baseline for monitoring over time</a:t>
            </a:r>
          </a:p>
          <a:p>
            <a:pPr lvl="1"/>
            <a:endParaRPr lang="en-GB" sz="1600" dirty="0" smtClean="0"/>
          </a:p>
          <a:p>
            <a:pPr lvl="1">
              <a:buFont typeface="Arial" pitchFamily="34" charset="0"/>
              <a:buChar char="•"/>
            </a:pPr>
            <a:r>
              <a:rPr lang="en-GB" sz="1600" dirty="0" smtClean="0"/>
              <a:t> Further develop the framework to be used in reporting to the UNCRC identifying gaps in data to be addressed over the next reporting period</a:t>
            </a:r>
          </a:p>
          <a:p>
            <a:pPr lvl="1"/>
            <a:endParaRPr lang="en-GB" sz="1600" dirty="0" smtClean="0"/>
          </a:p>
          <a:p>
            <a:pPr lvl="1">
              <a:buFont typeface="Arial" pitchFamily="34" charset="0"/>
              <a:buChar char="•"/>
            </a:pPr>
            <a:r>
              <a:rPr lang="en-GB" sz="1600" dirty="0" smtClean="0"/>
              <a:t>Populate the data for the framework for NI input to the UK state report in Autumn </a:t>
            </a:r>
          </a:p>
          <a:p>
            <a:pPr lvl="1"/>
            <a:endParaRPr lang="en-GB" sz="1600" dirty="0" smtClean="0"/>
          </a:p>
          <a:p>
            <a:pPr lvl="1">
              <a:buFont typeface="Arial" pitchFamily="34" charset="0"/>
              <a:buChar char="•"/>
            </a:pPr>
            <a:r>
              <a:rPr lang="en-GB" sz="1600" dirty="0" smtClean="0"/>
              <a:t> OFMDFM use the framework in driving Children and Young People’s policy in future</a:t>
            </a:r>
          </a:p>
          <a:p>
            <a:pPr lvl="1"/>
            <a:endParaRPr lang="en-GB" dirty="0" smtClean="0"/>
          </a:p>
          <a:p>
            <a:pPr lvl="0">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303" y="4915088"/>
            <a:ext cx="8071440" cy="646331"/>
          </a:xfrm>
          <a:prstGeom prst="rect">
            <a:avLst/>
          </a:prstGeom>
          <a:noFill/>
        </p:spPr>
        <p:txBody>
          <a:bodyPr wrap="none">
            <a:spAutoFit/>
          </a:bodyPr>
          <a:lstStyle/>
          <a:p>
            <a:pPr lvl="0" algn="ctr">
              <a:defRPr/>
            </a:pPr>
            <a:r>
              <a:rPr lang="en-GB" sz="3600" b="1" kern="0" spc="50" dirty="0" smtClean="0">
                <a:ln w="12700" cmpd="sng">
                  <a:solidFill>
                    <a:srgbClr val="000000"/>
                  </a:solidFill>
                  <a:prstDash val="solid"/>
                </a:ln>
                <a:solidFill>
                  <a:srgbClr val="2D2D8A">
                    <a:tint val="1000"/>
                  </a:srgbClr>
                </a:solidFill>
                <a:effectLst>
                  <a:glow rad="139700">
                    <a:srgbClr val="000000">
                      <a:satMod val="175000"/>
                      <a:alpha val="40000"/>
                    </a:srgbClr>
                  </a:glow>
                </a:effectLst>
                <a:latin typeface="Arial"/>
              </a:rPr>
              <a:t>Developing Child Rights Indicators</a:t>
            </a:r>
            <a:endParaRPr kumimoji="0" lang="en-GB" b="1" i="0" u="none" strike="noStrike" kern="0" cap="none" spc="50" normalizeH="0" noProof="0" dirty="0" smtClean="0">
              <a:ln w="12700" cmpd="sng">
                <a:solidFill>
                  <a:srgbClr val="000000"/>
                </a:solidFill>
                <a:prstDash val="solid"/>
              </a:ln>
              <a:solidFill>
                <a:srgbClr val="2D2D8A">
                  <a:tint val="1000"/>
                </a:srgbClr>
              </a:solidFill>
              <a:effectLst>
                <a:glow rad="139700">
                  <a:srgbClr val="000000">
                    <a:satMod val="175000"/>
                    <a:alpha val="40000"/>
                  </a:srgbClr>
                </a:glow>
              </a:effectLst>
              <a:uLnTx/>
              <a:uFillTx/>
              <a:latin typeface="Arial"/>
            </a:endParaRPr>
          </a:p>
        </p:txBody>
      </p:sp>
      <p:sp>
        <p:nvSpPr>
          <p:cNvPr id="3" name="TextBox 2"/>
          <p:cNvSpPr txBox="1"/>
          <p:nvPr/>
        </p:nvSpPr>
        <p:spPr>
          <a:xfrm>
            <a:off x="1403498" y="5954233"/>
            <a:ext cx="6432697" cy="461665"/>
          </a:xfrm>
          <a:prstGeom prst="rect">
            <a:avLst/>
          </a:prstGeom>
          <a:noFill/>
        </p:spPr>
        <p:txBody>
          <a:bodyPr wrap="square" rtlCol="0">
            <a:spAutoFit/>
          </a:bodyPr>
          <a:lstStyle/>
          <a:p>
            <a:r>
              <a:rPr lang="en-GB" dirty="0" smtClean="0"/>
              <a:t>Marina Monteith and Dr Una O’Connor Bones</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07065" y="1366322"/>
            <a:ext cx="7772400" cy="1143000"/>
          </a:xfrm>
        </p:spPr>
        <p:txBody>
          <a:bodyPr/>
          <a:lstStyle/>
          <a:p>
            <a:r>
              <a:rPr lang="en-GB" dirty="0" smtClean="0">
                <a:solidFill>
                  <a:srgbClr val="003B8A"/>
                </a:solidFill>
              </a:rPr>
              <a:t>OFMDFM funded research</a:t>
            </a:r>
            <a:br>
              <a:rPr lang="en-GB" dirty="0" smtClean="0">
                <a:solidFill>
                  <a:srgbClr val="003B8A"/>
                </a:solidFill>
              </a:rPr>
            </a:br>
            <a:r>
              <a:rPr lang="en-GB" dirty="0" smtClean="0">
                <a:solidFill>
                  <a:srgbClr val="003B8A"/>
                </a:solidFill>
              </a:rPr>
              <a:t>project aims</a:t>
            </a:r>
            <a:endParaRPr lang="en-GB" dirty="0">
              <a:solidFill>
                <a:srgbClr val="003B8A"/>
              </a:solidFill>
            </a:endParaRPr>
          </a:p>
        </p:txBody>
      </p:sp>
      <p:sp>
        <p:nvSpPr>
          <p:cNvPr id="3" name="Subtitle 2"/>
          <p:cNvSpPr>
            <a:spLocks noGrp="1"/>
          </p:cNvSpPr>
          <p:nvPr>
            <p:ph type="subTitle" sz="quarter" idx="1"/>
          </p:nvPr>
        </p:nvSpPr>
        <p:spPr>
          <a:xfrm>
            <a:off x="679450" y="2690036"/>
            <a:ext cx="7775575" cy="2913321"/>
          </a:xfrm>
        </p:spPr>
        <p:txBody>
          <a:bodyPr/>
          <a:lstStyle/>
          <a:p>
            <a:pPr algn="l">
              <a:buFont typeface="Arial" pitchFamily="34" charset="0"/>
              <a:buChar char="•"/>
            </a:pPr>
            <a:r>
              <a:rPr lang="en-GB" dirty="0" smtClean="0"/>
              <a:t>  </a:t>
            </a:r>
            <a:r>
              <a:rPr lang="en-GB" sz="1600" b="0" dirty="0" smtClean="0">
                <a:solidFill>
                  <a:srgbClr val="003B8A"/>
                </a:solidFill>
              </a:rPr>
              <a:t>to develop a set of strategic child rights indicators related to the UN Convention on the Rights of the Child (UNCRC) by further developing existing work on this area and drawing upon international standards and good practice including the general comments and concluding observations of the UN Committee on the Rights of the Child</a:t>
            </a:r>
          </a:p>
          <a:p>
            <a:pPr algn="l"/>
            <a:endParaRPr lang="en-GB" sz="1600" b="0" dirty="0" smtClean="0">
              <a:solidFill>
                <a:srgbClr val="003B8A"/>
              </a:solidFill>
            </a:endParaRPr>
          </a:p>
          <a:p>
            <a:pPr algn="l">
              <a:buFont typeface="Arial" pitchFamily="34" charset="0"/>
              <a:buChar char="•"/>
            </a:pPr>
            <a:r>
              <a:rPr lang="en-GB" sz="1600" b="0" dirty="0" smtClean="0">
                <a:solidFill>
                  <a:srgbClr val="003B8A"/>
                </a:solidFill>
              </a:rPr>
              <a:t> to provide a child rights indicators framework for the data analysis required to inform the state report to the Committee on the Rights of the Child which could also potentially be used to inform the development and review of future strategy and policy in relation to children and young people in NI as well as identifying gaps in data which could align future research needs and commissioning to the UNCRC</a:t>
            </a:r>
          </a:p>
          <a:p>
            <a:pPr algn="l">
              <a:buFont typeface="Arial" pitchFamily="34" charset="0"/>
              <a:buChar char="•"/>
            </a:pPr>
            <a:endParaRPr lang="en-GB" sz="1800" b="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212113"/>
            <a:ext cx="7772400" cy="723014"/>
          </a:xfrm>
        </p:spPr>
        <p:txBody>
          <a:bodyPr/>
          <a:lstStyle/>
          <a:p>
            <a:r>
              <a:rPr lang="en-GB" dirty="0" smtClean="0">
                <a:solidFill>
                  <a:srgbClr val="0070C0"/>
                </a:solidFill>
              </a:rPr>
              <a:t>UNCRC</a:t>
            </a:r>
            <a:endParaRPr lang="en-GB" dirty="0">
              <a:solidFill>
                <a:srgbClr val="0070C0"/>
              </a:solidFill>
            </a:endParaRPr>
          </a:p>
        </p:txBody>
      </p:sp>
      <p:sp>
        <p:nvSpPr>
          <p:cNvPr id="3" name="Subtitle 2"/>
          <p:cNvSpPr>
            <a:spLocks noGrp="1"/>
          </p:cNvSpPr>
          <p:nvPr>
            <p:ph type="subTitle" sz="quarter" idx="1"/>
          </p:nvPr>
        </p:nvSpPr>
        <p:spPr>
          <a:xfrm>
            <a:off x="679450" y="1881964"/>
            <a:ext cx="7775575" cy="3399650"/>
          </a:xfrm>
        </p:spPr>
        <p:txBody>
          <a:bodyPr/>
          <a:lstStyle/>
          <a:p>
            <a:pPr algn="l">
              <a:buFont typeface="Arial" pitchFamily="34" charset="0"/>
              <a:buChar char="•"/>
            </a:pPr>
            <a:r>
              <a:rPr lang="en-GB" sz="2000" dirty="0" smtClean="0"/>
              <a:t> </a:t>
            </a:r>
            <a:r>
              <a:rPr lang="en-GB" sz="1800" dirty="0" smtClean="0">
                <a:solidFill>
                  <a:srgbClr val="003B8A"/>
                </a:solidFill>
              </a:rPr>
              <a:t>United Nations Convention on the Rights of the Child (UNCRC) provides a framework for governments to monitor and realise the rights of children and young people</a:t>
            </a:r>
          </a:p>
          <a:p>
            <a:pPr algn="l">
              <a:buFont typeface="Arial" pitchFamily="34" charset="0"/>
              <a:buChar char="•"/>
            </a:pPr>
            <a:r>
              <a:rPr lang="en-GB" sz="1800" dirty="0" smtClean="0">
                <a:solidFill>
                  <a:srgbClr val="003B8A"/>
                </a:solidFill>
              </a:rPr>
              <a:t>Its monitoring body the UN Committee on the Rights of the Child (CRC) for the universal safeguarding system for children’s rights</a:t>
            </a:r>
          </a:p>
          <a:p>
            <a:pPr algn="l">
              <a:buFont typeface="Arial" pitchFamily="34" charset="0"/>
              <a:buChar char="•"/>
            </a:pPr>
            <a:r>
              <a:rPr lang="en-GB" sz="1800" dirty="0" smtClean="0">
                <a:solidFill>
                  <a:srgbClr val="003B8A"/>
                </a:solidFill>
              </a:rPr>
              <a:t>State parties report every five years</a:t>
            </a:r>
          </a:p>
          <a:p>
            <a:pPr algn="l">
              <a:buFont typeface="Arial" pitchFamily="34" charset="0"/>
              <a:buChar char="•"/>
            </a:pPr>
            <a:r>
              <a:rPr lang="en-GB" sz="1800" dirty="0" smtClean="0">
                <a:solidFill>
                  <a:srgbClr val="003B8A"/>
                </a:solidFill>
              </a:rPr>
              <a:t>Reporting guidelines issued by CRC require state parties to present in their reports information regarding the implementation of the provisions in the Convention with particular reference to previous Committee recommendations or concluding observations</a:t>
            </a:r>
          </a:p>
          <a:p>
            <a:pPr algn="l">
              <a:buFont typeface="Arial" pitchFamily="34" charset="0"/>
              <a:buChar char="•"/>
            </a:pPr>
            <a:r>
              <a:rPr lang="en-GB" sz="1800" dirty="0" smtClean="0">
                <a:solidFill>
                  <a:srgbClr val="003B8A"/>
                </a:solidFill>
              </a:rPr>
              <a:t> Data is required for the State Report which illustrates the progress being made  implementing children’s rights</a:t>
            </a:r>
          </a:p>
          <a:p>
            <a:pPr algn="l">
              <a:buFont typeface="Arial" pitchFamily="34" charset="0"/>
              <a:buChar char="•"/>
            </a:pP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307805"/>
            <a:ext cx="7772400" cy="1031358"/>
          </a:xfrm>
        </p:spPr>
        <p:txBody>
          <a:bodyPr/>
          <a:lstStyle/>
          <a:p>
            <a:r>
              <a:rPr lang="en-GB" dirty="0" smtClean="0">
                <a:solidFill>
                  <a:srgbClr val="003B8A"/>
                </a:solidFill>
              </a:rPr>
              <a:t>Developing Child Rights Indicators</a:t>
            </a:r>
            <a:endParaRPr lang="en-GB" dirty="0">
              <a:solidFill>
                <a:srgbClr val="003B8A"/>
              </a:solidFill>
            </a:endParaRPr>
          </a:p>
        </p:txBody>
      </p:sp>
      <p:sp>
        <p:nvSpPr>
          <p:cNvPr id="3" name="Subtitle 2"/>
          <p:cNvSpPr>
            <a:spLocks noGrp="1"/>
          </p:cNvSpPr>
          <p:nvPr>
            <p:ph type="subTitle" sz="quarter" idx="1"/>
          </p:nvPr>
        </p:nvSpPr>
        <p:spPr>
          <a:xfrm>
            <a:off x="679450" y="2413591"/>
            <a:ext cx="7775575" cy="2868021"/>
          </a:xfrm>
        </p:spPr>
        <p:txBody>
          <a:bodyPr/>
          <a:lstStyle/>
          <a:p>
            <a:pPr algn="l">
              <a:buFont typeface="Arial" pitchFamily="34" charset="0"/>
              <a:buChar char="•"/>
            </a:pPr>
            <a:r>
              <a:rPr lang="en-GB" dirty="0" smtClean="0">
                <a:solidFill>
                  <a:srgbClr val="003B8A"/>
                </a:solidFill>
              </a:rPr>
              <a:t> </a:t>
            </a:r>
            <a:r>
              <a:rPr lang="en-GB" sz="2000" dirty="0" smtClean="0">
                <a:solidFill>
                  <a:srgbClr val="003B8A"/>
                </a:solidFill>
              </a:rPr>
              <a:t>UNCRC contains 42 substantive articles monitoring children’s rights</a:t>
            </a:r>
          </a:p>
          <a:p>
            <a:pPr algn="l">
              <a:buFont typeface="Arial" pitchFamily="34" charset="0"/>
              <a:buChar char="•"/>
            </a:pPr>
            <a:r>
              <a:rPr lang="en-GB" sz="2000" dirty="0" smtClean="0">
                <a:solidFill>
                  <a:srgbClr val="003B8A"/>
                </a:solidFill>
              </a:rPr>
              <a:t> UNCRC reporting guidelines require data to be organised by clusters of articles and take account of general comments of CRC</a:t>
            </a:r>
          </a:p>
          <a:p>
            <a:pPr algn="l">
              <a:buFont typeface="Arial" pitchFamily="34" charset="0"/>
              <a:buChar char="•"/>
            </a:pPr>
            <a:r>
              <a:rPr lang="en-GB" sz="2000" dirty="0" smtClean="0">
                <a:solidFill>
                  <a:srgbClr val="003B8A"/>
                </a:solidFill>
              </a:rPr>
              <a:t> Some indicators may serve to monitor more than one article</a:t>
            </a:r>
          </a:p>
          <a:p>
            <a:pPr algn="l">
              <a:buFont typeface="Arial" pitchFamily="34" charset="0"/>
              <a:buChar char="•"/>
            </a:pPr>
            <a:r>
              <a:rPr lang="en-GB" sz="2000" dirty="0" smtClean="0">
                <a:solidFill>
                  <a:srgbClr val="003B8A"/>
                </a:solidFill>
              </a:rPr>
              <a:t> Some articles may require a range of indicators e.g. right to education (access, participation, outcomes)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456661"/>
            <a:ext cx="7772400" cy="914400"/>
          </a:xfrm>
        </p:spPr>
        <p:txBody>
          <a:bodyPr/>
          <a:lstStyle/>
          <a:p>
            <a:r>
              <a:rPr lang="en-GB" dirty="0" smtClean="0">
                <a:solidFill>
                  <a:srgbClr val="003B8A"/>
                </a:solidFill>
              </a:rPr>
              <a:t>Child Rights Indicators</a:t>
            </a:r>
            <a:endParaRPr lang="en-GB" dirty="0">
              <a:solidFill>
                <a:srgbClr val="003B8A"/>
              </a:solidFill>
            </a:endParaRPr>
          </a:p>
        </p:txBody>
      </p:sp>
      <p:sp>
        <p:nvSpPr>
          <p:cNvPr id="3" name="Subtitle 2"/>
          <p:cNvSpPr>
            <a:spLocks noGrp="1"/>
          </p:cNvSpPr>
          <p:nvPr>
            <p:ph type="subTitle" sz="quarter" idx="1"/>
          </p:nvPr>
        </p:nvSpPr>
        <p:spPr>
          <a:xfrm>
            <a:off x="679450" y="2360428"/>
            <a:ext cx="7775575" cy="2921185"/>
          </a:xfrm>
        </p:spPr>
        <p:txBody>
          <a:bodyPr/>
          <a:lstStyle/>
          <a:p>
            <a:pPr algn="l"/>
            <a:r>
              <a:rPr lang="en-GB" sz="2400" dirty="0" smtClean="0">
                <a:solidFill>
                  <a:srgbClr val="003B8A"/>
                </a:solidFill>
              </a:rPr>
              <a:t>Guidance from the Committee on the Rights of the Child states that Child Rights Indicators should include:</a:t>
            </a:r>
          </a:p>
          <a:p>
            <a:pPr algn="l">
              <a:buFont typeface="Arial" pitchFamily="34" charset="0"/>
              <a:buChar char="•"/>
            </a:pPr>
            <a:r>
              <a:rPr lang="en-GB" sz="2400" dirty="0" smtClean="0">
                <a:solidFill>
                  <a:srgbClr val="003B8A"/>
                </a:solidFill>
              </a:rPr>
              <a:t> baseline information</a:t>
            </a:r>
          </a:p>
          <a:p>
            <a:pPr algn="l">
              <a:buFont typeface="Arial" pitchFamily="34" charset="0"/>
              <a:buChar char="•"/>
            </a:pPr>
            <a:r>
              <a:rPr lang="en-GB" sz="2400" dirty="0" smtClean="0">
                <a:solidFill>
                  <a:srgbClr val="003B8A"/>
                </a:solidFill>
              </a:rPr>
              <a:t> A system of indicators</a:t>
            </a:r>
          </a:p>
          <a:p>
            <a:pPr algn="l">
              <a:buFont typeface="Arial" pitchFamily="34" charset="0"/>
              <a:buChar char="•"/>
            </a:pPr>
            <a:r>
              <a:rPr lang="en-GB" sz="2400" dirty="0" smtClean="0">
                <a:solidFill>
                  <a:srgbClr val="003B8A"/>
                </a:solidFill>
              </a:rPr>
              <a:t> </a:t>
            </a:r>
            <a:r>
              <a:rPr lang="en-GB" sz="2400" dirty="0" err="1" smtClean="0">
                <a:solidFill>
                  <a:srgbClr val="003B8A"/>
                </a:solidFill>
              </a:rPr>
              <a:t>Disaggregrated</a:t>
            </a:r>
            <a:r>
              <a:rPr lang="en-GB" sz="2400" dirty="0" smtClean="0">
                <a:solidFill>
                  <a:srgbClr val="003B8A"/>
                </a:solidFill>
              </a:rPr>
              <a:t> data</a:t>
            </a:r>
          </a:p>
          <a:p>
            <a:pPr algn="l">
              <a:buFont typeface="Arial" pitchFamily="34" charset="0"/>
              <a:buChar char="•"/>
            </a:pPr>
            <a:r>
              <a:rPr lang="en-GB" sz="2400" dirty="0" smtClean="0">
                <a:solidFill>
                  <a:srgbClr val="003B8A"/>
                </a:solidFill>
              </a:rPr>
              <a:t> An integrated set of age ranges</a:t>
            </a:r>
          </a:p>
          <a:p>
            <a:pPr algn="l">
              <a:buFont typeface="Arial" pitchFamily="34" charset="0"/>
              <a:buChar char="•"/>
            </a:pPr>
            <a:r>
              <a:rPr lang="en-GB" sz="2400" dirty="0" smtClean="0">
                <a:solidFill>
                  <a:srgbClr val="003B8A"/>
                </a:solidFill>
              </a:rPr>
              <a:t>  Child centred statistics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92126" y="1302526"/>
            <a:ext cx="7772400" cy="845251"/>
          </a:xfrm>
        </p:spPr>
        <p:txBody>
          <a:bodyPr/>
          <a:lstStyle/>
          <a:p>
            <a:r>
              <a:rPr lang="en-GB" dirty="0" smtClean="0">
                <a:solidFill>
                  <a:srgbClr val="003B8A"/>
                </a:solidFill>
              </a:rPr>
              <a:t>Purpose of indicators</a:t>
            </a:r>
            <a:endParaRPr lang="en-GB" dirty="0">
              <a:solidFill>
                <a:srgbClr val="003B8A"/>
              </a:solidFill>
            </a:endParaRPr>
          </a:p>
        </p:txBody>
      </p:sp>
      <p:sp>
        <p:nvSpPr>
          <p:cNvPr id="3" name="Subtitle 2"/>
          <p:cNvSpPr>
            <a:spLocks noGrp="1"/>
          </p:cNvSpPr>
          <p:nvPr>
            <p:ph type="subTitle" sz="quarter" idx="1"/>
          </p:nvPr>
        </p:nvSpPr>
        <p:spPr>
          <a:xfrm>
            <a:off x="679450" y="2232837"/>
            <a:ext cx="7775575" cy="3048776"/>
          </a:xfrm>
        </p:spPr>
        <p:txBody>
          <a:bodyPr/>
          <a:lstStyle/>
          <a:p>
            <a:pPr algn="l">
              <a:lnSpc>
                <a:spcPct val="120000"/>
              </a:lnSpc>
              <a:buFont typeface="Arial" pitchFamily="34" charset="0"/>
              <a:buChar char="•"/>
            </a:pPr>
            <a:r>
              <a:rPr lang="en-GB" sz="2000" dirty="0" smtClean="0">
                <a:effectLst>
                  <a:outerShdw blurRad="38100" dist="38100" dir="2700000" algn="tl">
                    <a:srgbClr val="C0C0C0"/>
                  </a:outerShdw>
                </a:effectLst>
              </a:rPr>
              <a:t>  </a:t>
            </a:r>
            <a:r>
              <a:rPr lang="en-GB" sz="2000" dirty="0" smtClean="0">
                <a:solidFill>
                  <a:srgbClr val="003B8A"/>
                </a:solidFill>
              </a:rPr>
              <a:t>describe the condition of children’s lives</a:t>
            </a:r>
          </a:p>
          <a:p>
            <a:pPr algn="l">
              <a:lnSpc>
                <a:spcPct val="120000"/>
              </a:lnSpc>
              <a:buFont typeface="Arial" pitchFamily="34" charset="0"/>
              <a:buChar char="•"/>
            </a:pPr>
            <a:r>
              <a:rPr lang="en-GB" sz="2000" dirty="0" smtClean="0">
                <a:solidFill>
                  <a:srgbClr val="003B8A"/>
                </a:solidFill>
              </a:rPr>
              <a:t>  enable comparisons</a:t>
            </a:r>
          </a:p>
          <a:p>
            <a:pPr algn="l">
              <a:lnSpc>
                <a:spcPct val="120000"/>
              </a:lnSpc>
              <a:buFont typeface="Arial" pitchFamily="34" charset="0"/>
              <a:buChar char="•"/>
            </a:pPr>
            <a:r>
              <a:rPr lang="en-GB" sz="2000" dirty="0" smtClean="0">
                <a:solidFill>
                  <a:srgbClr val="003B8A"/>
                </a:solidFill>
              </a:rPr>
              <a:t>  monitor</a:t>
            </a:r>
          </a:p>
          <a:p>
            <a:pPr algn="l">
              <a:lnSpc>
                <a:spcPct val="120000"/>
              </a:lnSpc>
              <a:buFont typeface="Arial" pitchFamily="34" charset="0"/>
              <a:buChar char="•"/>
            </a:pPr>
            <a:r>
              <a:rPr lang="en-GB" sz="2000" dirty="0" smtClean="0">
                <a:solidFill>
                  <a:srgbClr val="003B8A"/>
                </a:solidFill>
              </a:rPr>
              <a:t>  inform policy-making</a:t>
            </a:r>
          </a:p>
          <a:p>
            <a:pPr algn="l">
              <a:lnSpc>
                <a:spcPct val="120000"/>
              </a:lnSpc>
              <a:buFont typeface="Arial" pitchFamily="34" charset="0"/>
              <a:buChar char="•"/>
            </a:pPr>
            <a:r>
              <a:rPr lang="en-GB" sz="2000" dirty="0" smtClean="0">
                <a:solidFill>
                  <a:srgbClr val="003B8A"/>
                </a:solidFill>
              </a:rPr>
              <a:t>  inform service planning, development and delivery</a:t>
            </a:r>
          </a:p>
          <a:p>
            <a:pPr algn="l">
              <a:lnSpc>
                <a:spcPct val="120000"/>
              </a:lnSpc>
              <a:buFont typeface="Arial" pitchFamily="34" charset="0"/>
              <a:buChar char="•"/>
            </a:pPr>
            <a:r>
              <a:rPr lang="en-GB" sz="2000" dirty="0" smtClean="0">
                <a:solidFill>
                  <a:srgbClr val="003B8A"/>
                </a:solidFill>
              </a:rPr>
              <a:t>  reinforce accountability</a:t>
            </a:r>
          </a:p>
          <a:p>
            <a:pPr algn="l">
              <a:lnSpc>
                <a:spcPct val="120000"/>
              </a:lnSpc>
              <a:buFont typeface="Arial" pitchFamily="34" charset="0"/>
              <a:buChar char="•"/>
            </a:pPr>
            <a:r>
              <a:rPr lang="en-GB" sz="2000" dirty="0" smtClean="0">
                <a:solidFill>
                  <a:srgbClr val="003B8A"/>
                </a:solidFill>
              </a:rPr>
              <a:t>  evaluate</a:t>
            </a:r>
          </a:p>
          <a:p>
            <a:pPr algn="l">
              <a:lnSpc>
                <a:spcPct val="120000"/>
              </a:lnSpc>
              <a:buFont typeface="Arial" pitchFamily="34" charset="0"/>
              <a:buChar char="•"/>
            </a:pPr>
            <a:r>
              <a:rPr lang="en-GB" sz="2000" dirty="0" smtClean="0">
                <a:solidFill>
                  <a:srgbClr val="003B8A"/>
                </a:solidFill>
              </a:rPr>
              <a:t>  lobby for change</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668817" y="1350335"/>
            <a:ext cx="7775575" cy="4080135"/>
          </a:xfrm>
        </p:spPr>
        <p:txBody>
          <a:bodyPr/>
          <a:lstStyle/>
          <a:p>
            <a:r>
              <a:rPr lang="en-GB" sz="2000" dirty="0" smtClean="0">
                <a:solidFill>
                  <a:srgbClr val="003B8A"/>
                </a:solidFill>
              </a:rPr>
              <a:t>Characteristics of Child Rights Indicators:</a:t>
            </a:r>
          </a:p>
          <a:p>
            <a:pPr algn="l">
              <a:buFont typeface="Arial" pitchFamily="34" charset="0"/>
              <a:buChar char="•"/>
            </a:pPr>
            <a:r>
              <a:rPr lang="en-GB" sz="1800" dirty="0" smtClean="0">
                <a:solidFill>
                  <a:srgbClr val="003B8A"/>
                </a:solidFill>
              </a:rPr>
              <a:t>  qualitative and quantitative</a:t>
            </a:r>
          </a:p>
          <a:p>
            <a:pPr algn="l">
              <a:buFont typeface="Arial" pitchFamily="34" charset="0"/>
              <a:buChar char="•"/>
            </a:pPr>
            <a:r>
              <a:rPr lang="en-GB" sz="1800" dirty="0" smtClean="0">
                <a:solidFill>
                  <a:srgbClr val="003B8A"/>
                </a:solidFill>
              </a:rPr>
              <a:t>  positive and negative</a:t>
            </a:r>
          </a:p>
          <a:p>
            <a:pPr algn="l">
              <a:buFont typeface="Arial" pitchFamily="34" charset="0"/>
              <a:buChar char="•"/>
            </a:pPr>
            <a:r>
              <a:rPr lang="en-GB" sz="1800" dirty="0" smtClean="0">
                <a:solidFill>
                  <a:srgbClr val="003B8A"/>
                </a:solidFill>
              </a:rPr>
              <a:t>  comment on structure, process and outcomes</a:t>
            </a:r>
          </a:p>
          <a:p>
            <a:pPr algn="l">
              <a:buFont typeface="Arial" pitchFamily="34" charset="0"/>
              <a:buChar char="•"/>
            </a:pPr>
            <a:r>
              <a:rPr lang="en-GB" sz="1800" dirty="0" smtClean="0">
                <a:solidFill>
                  <a:srgbClr val="003B8A"/>
                </a:solidFill>
              </a:rPr>
              <a:t>  recognise childhood as a stage in itself</a:t>
            </a:r>
          </a:p>
          <a:p>
            <a:pPr algn="l">
              <a:buFont typeface="Arial" pitchFamily="34" charset="0"/>
              <a:buChar char="•"/>
            </a:pPr>
            <a:r>
              <a:rPr lang="en-GB" sz="1800" dirty="0" smtClean="0">
                <a:solidFill>
                  <a:srgbClr val="003B8A"/>
                </a:solidFill>
              </a:rPr>
              <a:t> ‘measurable’ against rights standards</a:t>
            </a:r>
          </a:p>
          <a:p>
            <a:pPr algn="l">
              <a:buFont typeface="Arial" pitchFamily="34" charset="0"/>
              <a:buChar char="•"/>
            </a:pPr>
            <a:r>
              <a:rPr lang="en-GB" sz="1800" dirty="0" smtClean="0">
                <a:solidFill>
                  <a:srgbClr val="003B8A"/>
                </a:solidFill>
              </a:rPr>
              <a:t>  valid, sensitive to differences and change</a:t>
            </a:r>
          </a:p>
          <a:p>
            <a:pPr algn="l">
              <a:buFont typeface="Arial" pitchFamily="34" charset="0"/>
              <a:buChar char="•"/>
            </a:pPr>
            <a:r>
              <a:rPr lang="en-GB" sz="1800" dirty="0" smtClean="0">
                <a:solidFill>
                  <a:srgbClr val="003B8A"/>
                </a:solidFill>
              </a:rPr>
              <a:t>  monitor and assess promotion and protection of children’s rights</a:t>
            </a:r>
          </a:p>
          <a:p>
            <a:pPr algn="l"/>
            <a:r>
              <a:rPr lang="en-GB" sz="1800" dirty="0" smtClean="0">
                <a:solidFill>
                  <a:srgbClr val="003B8A"/>
                </a:solidFill>
              </a:rPr>
              <a:t>   by State Party</a:t>
            </a:r>
          </a:p>
          <a:p>
            <a:pPr algn="l">
              <a:buFont typeface="Arial" pitchFamily="34" charset="0"/>
              <a:buChar char="•"/>
            </a:pPr>
            <a:r>
              <a:rPr lang="en-GB" sz="1800" dirty="0" smtClean="0">
                <a:solidFill>
                  <a:srgbClr val="003B8A"/>
                </a:solidFill>
              </a:rPr>
              <a:t>  address child rights principles</a:t>
            </a:r>
          </a:p>
          <a:p>
            <a:pPr algn="l">
              <a:buFont typeface="Arial" pitchFamily="34" charset="0"/>
              <a:buChar char="•"/>
            </a:pPr>
            <a:r>
              <a:rPr lang="en-GB" sz="1800" dirty="0" smtClean="0">
                <a:solidFill>
                  <a:srgbClr val="003B8A"/>
                </a:solidFill>
              </a:rPr>
              <a:t>  use disaggregated data</a:t>
            </a:r>
          </a:p>
          <a:p>
            <a:pPr algn="l">
              <a:buFont typeface="Arial" pitchFamily="34" charset="0"/>
              <a:buChar char="•"/>
            </a:pPr>
            <a:r>
              <a:rPr lang="en-GB" sz="1800" dirty="0" smtClean="0">
                <a:solidFill>
                  <a:srgbClr val="003B8A"/>
                </a:solidFill>
              </a:rPr>
              <a:t>  participatory</a:t>
            </a:r>
          </a:p>
          <a:p>
            <a:pPr algn="l">
              <a:buFont typeface="Arial" pitchFamily="34" charset="0"/>
              <a:buChar char="•"/>
            </a:pPr>
            <a:r>
              <a:rPr lang="en-GB" sz="1800" dirty="0" smtClean="0">
                <a:solidFill>
                  <a:srgbClr val="003B8A"/>
                </a:solidFill>
              </a:rPr>
              <a:t>  hold duty-bearers to account</a:t>
            </a:r>
          </a:p>
          <a:p>
            <a:pPr algn="l">
              <a:buFont typeface="Arial" pitchFamily="34" charset="0"/>
              <a:buChar char="•"/>
            </a:pPr>
            <a:r>
              <a:rPr lang="en-GB" sz="1800" dirty="0" smtClean="0">
                <a:solidFill>
                  <a:srgbClr val="003B8A"/>
                </a:solidFill>
              </a:rPr>
              <a:t>  help empower rights-holders to claim their rights</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679450" y="1531088"/>
            <a:ext cx="7775575" cy="3859619"/>
          </a:xfrm>
        </p:spPr>
        <p:txBody>
          <a:bodyPr/>
          <a:lstStyle/>
          <a:p>
            <a:pPr>
              <a:lnSpc>
                <a:spcPct val="120000"/>
              </a:lnSpc>
            </a:pPr>
            <a:r>
              <a:rPr lang="en-GB" sz="2400" dirty="0" smtClean="0">
                <a:solidFill>
                  <a:srgbClr val="003B8A"/>
                </a:solidFill>
              </a:rPr>
              <a:t>Constraints and Challenges</a:t>
            </a:r>
          </a:p>
          <a:p>
            <a:pPr>
              <a:lnSpc>
                <a:spcPct val="120000"/>
              </a:lnSpc>
            </a:pPr>
            <a:endParaRPr lang="en-GB" sz="2000" dirty="0" smtClean="0">
              <a:effectLst>
                <a:outerShdw blurRad="38100" dist="38100" dir="2700000" algn="tl">
                  <a:srgbClr val="C0C0C0"/>
                </a:outerShdw>
              </a:effectLst>
            </a:endParaRPr>
          </a:p>
          <a:p>
            <a:pPr algn="l">
              <a:lnSpc>
                <a:spcPct val="120000"/>
              </a:lnSpc>
              <a:buFont typeface="Arial" pitchFamily="34" charset="0"/>
              <a:buChar char="•"/>
            </a:pPr>
            <a:r>
              <a:rPr lang="en-GB" sz="2000" dirty="0" smtClean="0">
                <a:effectLst>
                  <a:outerShdw blurRad="38100" dist="38100" dir="2700000" algn="tl">
                    <a:srgbClr val="C0C0C0"/>
                  </a:outerShdw>
                </a:effectLst>
              </a:rPr>
              <a:t>  </a:t>
            </a:r>
            <a:r>
              <a:rPr lang="en-GB" sz="2000" dirty="0" smtClean="0">
                <a:solidFill>
                  <a:srgbClr val="003B8A"/>
                </a:solidFill>
              </a:rPr>
              <a:t>being realistic!</a:t>
            </a:r>
          </a:p>
          <a:p>
            <a:pPr algn="l">
              <a:lnSpc>
                <a:spcPct val="120000"/>
              </a:lnSpc>
              <a:buFont typeface="Arial" pitchFamily="34" charset="0"/>
              <a:buChar char="•"/>
            </a:pPr>
            <a:r>
              <a:rPr lang="en-GB" sz="2000" dirty="0" smtClean="0">
                <a:solidFill>
                  <a:srgbClr val="003B8A"/>
                </a:solidFill>
              </a:rPr>
              <a:t>  Size of UNCRC – manageability?</a:t>
            </a:r>
          </a:p>
          <a:p>
            <a:pPr algn="l">
              <a:lnSpc>
                <a:spcPct val="120000"/>
              </a:lnSpc>
              <a:buFont typeface="Arial" pitchFamily="34" charset="0"/>
              <a:buChar char="•"/>
            </a:pPr>
            <a:r>
              <a:rPr lang="en-GB" sz="2000" dirty="0" smtClean="0">
                <a:solidFill>
                  <a:srgbClr val="003B8A"/>
                </a:solidFill>
              </a:rPr>
              <a:t>  Amount of available data already in existence</a:t>
            </a:r>
          </a:p>
          <a:p>
            <a:pPr algn="l">
              <a:lnSpc>
                <a:spcPct val="120000"/>
              </a:lnSpc>
              <a:buFont typeface="Arial" pitchFamily="34" charset="0"/>
              <a:buChar char="•"/>
            </a:pPr>
            <a:r>
              <a:rPr lang="en-GB" sz="2000" dirty="0" smtClean="0">
                <a:solidFill>
                  <a:srgbClr val="003B8A"/>
                </a:solidFill>
              </a:rPr>
              <a:t>  Existing data – adequacy?  Limitations?  Gaps?</a:t>
            </a:r>
          </a:p>
          <a:p>
            <a:pPr algn="l">
              <a:lnSpc>
                <a:spcPct val="120000"/>
              </a:lnSpc>
              <a:buFont typeface="Arial" pitchFamily="34" charset="0"/>
              <a:buChar char="•"/>
            </a:pPr>
            <a:r>
              <a:rPr lang="en-GB" sz="2000" dirty="0" smtClean="0">
                <a:solidFill>
                  <a:srgbClr val="003B8A"/>
                </a:solidFill>
              </a:rPr>
              <a:t>  Comparability –creating a baseline?</a:t>
            </a:r>
          </a:p>
          <a:p>
            <a:pPr algn="l">
              <a:lnSpc>
                <a:spcPct val="120000"/>
              </a:lnSpc>
              <a:buFont typeface="Arial" pitchFamily="34" charset="0"/>
              <a:buChar char="•"/>
            </a:pPr>
            <a:r>
              <a:rPr lang="en-GB" sz="2000" dirty="0" smtClean="0">
                <a:solidFill>
                  <a:srgbClr val="003B8A"/>
                </a:solidFill>
              </a:rPr>
              <a:t>  Use – NI currently reported within UK state report – loss in amalgamation into state report</a:t>
            </a:r>
            <a:endParaRPr lang="de-DE" sz="2000" dirty="0" smtClean="0">
              <a:solidFill>
                <a:srgbClr val="003B8A"/>
              </a:solidFill>
            </a:endParaRP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lster_ppoint_template (3)">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ulster_ppoint_template (3)</Template>
  <TotalTime>600</TotalTime>
  <Words>1077</Words>
  <Application>Microsoft Office PowerPoint</Application>
  <PresentationFormat>On-screen Show (4:3)</PresentationFormat>
  <Paragraphs>129</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ulster_ppoint_template (3)</vt:lpstr>
      <vt:lpstr>PowerPoint Presentation</vt:lpstr>
      <vt:lpstr>PowerPoint Presentation</vt:lpstr>
      <vt:lpstr>OFMDFM funded research project aims</vt:lpstr>
      <vt:lpstr>UNCRC</vt:lpstr>
      <vt:lpstr>Developing Child Rights Indicators</vt:lpstr>
      <vt:lpstr>Child Rights Indicators</vt:lpstr>
      <vt:lpstr>Purpose of indicators</vt:lpstr>
      <vt:lpstr>PowerPoint Presentation</vt:lpstr>
      <vt:lpstr>PowerPoint Presentation</vt:lpstr>
      <vt:lpstr>PowerPoint Presentation</vt:lpstr>
      <vt:lpstr>PowerPoint Presentation</vt:lpstr>
      <vt:lpstr>PowerPoint Presentation</vt:lpstr>
      <vt:lpstr>PowerPoint Presentation</vt:lpstr>
      <vt:lpstr>Data </vt:lpstr>
      <vt:lpstr>Data Analysis</vt:lpstr>
      <vt:lpstr>Next Steps</vt:lpstr>
      <vt:lpstr>PowerPoint Presentation</vt:lpstr>
    </vt:vector>
  </TitlesOfParts>
  <Company>ICT Customer Services, University of Ulster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Gilpin</dc:creator>
  <cp:lastModifiedBy>martint</cp:lastModifiedBy>
  <cp:revision>50</cp:revision>
  <cp:lastPrinted>2008-01-28T16:37:09Z</cp:lastPrinted>
  <dcterms:created xsi:type="dcterms:W3CDTF">2012-04-17T10:04:15Z</dcterms:created>
  <dcterms:modified xsi:type="dcterms:W3CDTF">2013-02-20T09:52:22Z</dcterms:modified>
</cp:coreProperties>
</file>