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0"/>
  </p:notesMasterIdLst>
  <p:handoutMasterIdLst>
    <p:handoutMasterId r:id="rId31"/>
  </p:handoutMasterIdLst>
  <p:sldIdLst>
    <p:sldId id="256" r:id="rId2"/>
    <p:sldId id="260" r:id="rId3"/>
    <p:sldId id="262" r:id="rId4"/>
    <p:sldId id="271" r:id="rId5"/>
    <p:sldId id="272" r:id="rId6"/>
    <p:sldId id="273" r:id="rId7"/>
    <p:sldId id="292" r:id="rId8"/>
    <p:sldId id="293" r:id="rId9"/>
    <p:sldId id="278" r:id="rId10"/>
    <p:sldId id="286" r:id="rId11"/>
    <p:sldId id="288" r:id="rId12"/>
    <p:sldId id="287" r:id="rId13"/>
    <p:sldId id="289" r:id="rId14"/>
    <p:sldId id="290" r:id="rId15"/>
    <p:sldId id="282" r:id="rId16"/>
    <p:sldId id="297" r:id="rId17"/>
    <p:sldId id="296" r:id="rId18"/>
    <p:sldId id="302" r:id="rId19"/>
    <p:sldId id="305" r:id="rId20"/>
    <p:sldId id="304" r:id="rId21"/>
    <p:sldId id="283" r:id="rId22"/>
    <p:sldId id="281" r:id="rId23"/>
    <p:sldId id="279" r:id="rId24"/>
    <p:sldId id="274" r:id="rId25"/>
    <p:sldId id="275" r:id="rId26"/>
    <p:sldId id="270" r:id="rId27"/>
    <p:sldId id="267" r:id="rId28"/>
    <p:sldId id="284" r:id="rId29"/>
  </p:sldIdLst>
  <p:sldSz cx="9144000" cy="6858000" type="screen4x3"/>
  <p:notesSz cx="6669088" cy="9926638"/>
  <p:defaultTextStyle>
    <a:defPPr>
      <a:defRPr lang="en-US"/>
    </a:defPPr>
    <a:lvl1pPr algn="l" rtl="0" eaLnBrk="0" fontAlgn="base" hangingPunct="0">
      <a:spcBef>
        <a:spcPct val="0"/>
      </a:spcBef>
      <a:spcAft>
        <a:spcPct val="0"/>
      </a:spcAft>
      <a:defRPr sz="2400" kern="1200">
        <a:solidFill>
          <a:schemeClr val="tx1"/>
        </a:solidFill>
        <a:latin typeface="Times New Roman"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SPSW" initials="S" lastIdx="0" clrIdx="0"/>
</p:cmAuthorLst>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787"/>
    <p:restoredTop sz="90929"/>
  </p:normalViewPr>
  <p:slideViewPr>
    <p:cSldViewPr>
      <p:cViewPr varScale="1">
        <p:scale>
          <a:sx n="67" d="100"/>
          <a:sy n="67" d="100"/>
        </p:scale>
        <p:origin x="-1242"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5" d="100"/>
          <a:sy n="85" d="100"/>
        </p:scale>
        <p:origin x="-2256" y="-90"/>
      </p:cViewPr>
      <p:guideLst>
        <p:guide orient="horz" pos="3127"/>
        <p:guide pos="2101"/>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6332"/>
          </a:xfrm>
          <a:prstGeom prst="rect">
            <a:avLst/>
          </a:prstGeom>
        </p:spPr>
        <p:txBody>
          <a:bodyPr vert="horz" lIns="91440" tIns="45720" rIns="91440" bIns="45720" rtlCol="0"/>
          <a:lstStyle>
            <a:lvl1pPr algn="l">
              <a:defRPr sz="1200"/>
            </a:lvl1pPr>
          </a:lstStyle>
          <a:p>
            <a:pPr>
              <a:defRPr/>
            </a:pPr>
            <a:endParaRPr lang="en-GB"/>
          </a:p>
        </p:txBody>
      </p:sp>
      <p:sp>
        <p:nvSpPr>
          <p:cNvPr id="3" name="Date Placeholder 2"/>
          <p:cNvSpPr>
            <a:spLocks noGrp="1"/>
          </p:cNvSpPr>
          <p:nvPr>
            <p:ph type="dt" sz="quarter" idx="1"/>
          </p:nvPr>
        </p:nvSpPr>
        <p:spPr>
          <a:xfrm>
            <a:off x="3777607" y="0"/>
            <a:ext cx="2889938" cy="496332"/>
          </a:xfrm>
          <a:prstGeom prst="rect">
            <a:avLst/>
          </a:prstGeom>
        </p:spPr>
        <p:txBody>
          <a:bodyPr vert="horz" lIns="91440" tIns="45720" rIns="91440" bIns="45720" rtlCol="0"/>
          <a:lstStyle>
            <a:lvl1pPr algn="r">
              <a:defRPr sz="1200"/>
            </a:lvl1pPr>
          </a:lstStyle>
          <a:p>
            <a:pPr>
              <a:defRPr/>
            </a:pPr>
            <a:fld id="{839D88F3-051C-415E-BD2C-5ADE339F0674}" type="datetimeFigureOut">
              <a:rPr lang="en-GB"/>
              <a:pPr>
                <a:defRPr/>
              </a:pPr>
              <a:t>07/02/2013</a:t>
            </a:fld>
            <a:endParaRPr lang="en-GB"/>
          </a:p>
        </p:txBody>
      </p:sp>
      <p:sp>
        <p:nvSpPr>
          <p:cNvPr id="4" name="Footer Placeholder 3"/>
          <p:cNvSpPr>
            <a:spLocks noGrp="1"/>
          </p:cNvSpPr>
          <p:nvPr>
            <p:ph type="ftr" sz="quarter" idx="2"/>
          </p:nvPr>
        </p:nvSpPr>
        <p:spPr>
          <a:xfrm>
            <a:off x="0" y="9428583"/>
            <a:ext cx="2889938" cy="496332"/>
          </a:xfrm>
          <a:prstGeom prst="rect">
            <a:avLst/>
          </a:prstGeom>
        </p:spPr>
        <p:txBody>
          <a:bodyPr vert="horz" lIns="91440" tIns="45720" rIns="91440" bIns="45720" rtlCol="0" anchor="b"/>
          <a:lstStyle>
            <a:lvl1pPr algn="l">
              <a:defRPr sz="1200"/>
            </a:lvl1pPr>
          </a:lstStyle>
          <a:p>
            <a:pPr>
              <a:defRPr/>
            </a:pPr>
            <a:endParaRPr lang="en-GB"/>
          </a:p>
        </p:txBody>
      </p:sp>
      <p:sp>
        <p:nvSpPr>
          <p:cNvPr id="5" name="Slide Number Placeholder 4"/>
          <p:cNvSpPr>
            <a:spLocks noGrp="1"/>
          </p:cNvSpPr>
          <p:nvPr>
            <p:ph type="sldNum" sz="quarter" idx="3"/>
          </p:nvPr>
        </p:nvSpPr>
        <p:spPr>
          <a:xfrm>
            <a:off x="3777607" y="9428583"/>
            <a:ext cx="2889938" cy="496332"/>
          </a:xfrm>
          <a:prstGeom prst="rect">
            <a:avLst/>
          </a:prstGeom>
        </p:spPr>
        <p:txBody>
          <a:bodyPr vert="horz" lIns="91440" tIns="45720" rIns="91440" bIns="45720" rtlCol="0" anchor="b"/>
          <a:lstStyle>
            <a:lvl1pPr algn="r">
              <a:defRPr sz="1200"/>
            </a:lvl1pPr>
          </a:lstStyle>
          <a:p>
            <a:pPr>
              <a:defRPr/>
            </a:pPr>
            <a:fld id="{92279571-C1C2-4D72-AB22-092C038018BF}" type="slidenum">
              <a:rPr lang="en-GB"/>
              <a:pPr>
                <a:defRPr/>
              </a:pPr>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889938"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5123" name="Rectangle 3"/>
          <p:cNvSpPr>
            <a:spLocks noGrp="1" noChangeArrowheads="1"/>
          </p:cNvSpPr>
          <p:nvPr>
            <p:ph type="dt" idx="1"/>
          </p:nvPr>
        </p:nvSpPr>
        <p:spPr bwMode="auto">
          <a:xfrm>
            <a:off x="3779150" y="0"/>
            <a:ext cx="2889938"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25604" name="Rectangle 4"/>
          <p:cNvSpPr>
            <a:spLocks noGrp="1" noRot="1" noChangeAspect="1" noChangeArrowheads="1" noTextEdit="1"/>
          </p:cNvSpPr>
          <p:nvPr>
            <p:ph type="sldImg" idx="2"/>
          </p:nvPr>
        </p:nvSpPr>
        <p:spPr bwMode="auto">
          <a:xfrm>
            <a:off x="854075" y="744538"/>
            <a:ext cx="4960938" cy="3722687"/>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889212" y="4715153"/>
            <a:ext cx="4890665" cy="44669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0" y="9430306"/>
            <a:ext cx="2889938"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5127" name="Rectangle 7"/>
          <p:cNvSpPr>
            <a:spLocks noGrp="1" noChangeArrowheads="1"/>
          </p:cNvSpPr>
          <p:nvPr>
            <p:ph type="sldNum" sz="quarter" idx="5"/>
          </p:nvPr>
        </p:nvSpPr>
        <p:spPr bwMode="auto">
          <a:xfrm>
            <a:off x="3779150" y="9430306"/>
            <a:ext cx="2889938"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CD4353D1-2282-421C-BAD1-E45FABD29D3F}"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p:spPr>
        <p:txBody>
          <a:bodyPr/>
          <a:lstStyle/>
          <a:p>
            <a:endParaRPr lang="en-GB" smtClean="0"/>
          </a:p>
        </p:txBody>
      </p:sp>
      <p:sp>
        <p:nvSpPr>
          <p:cNvPr id="26628" name="Slide Number Placeholder 3"/>
          <p:cNvSpPr>
            <a:spLocks noGrp="1"/>
          </p:cNvSpPr>
          <p:nvPr>
            <p:ph type="sldNum" sz="quarter" idx="5"/>
          </p:nvPr>
        </p:nvSpPr>
        <p:spPr>
          <a:noFill/>
        </p:spPr>
        <p:txBody>
          <a:bodyPr/>
          <a:lstStyle/>
          <a:p>
            <a:fld id="{834AE028-9183-4927-9E65-0A4FAF00FD75}" type="slidenum">
              <a:rPr lang="en-US" smtClean="0"/>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p:spPr>
        <p:txBody>
          <a:bodyPr/>
          <a:lstStyle/>
          <a:p>
            <a:endParaRPr lang="en-GB" smtClean="0"/>
          </a:p>
        </p:txBody>
      </p:sp>
      <p:sp>
        <p:nvSpPr>
          <p:cNvPr id="41988" name="Slide Number Placeholder 3"/>
          <p:cNvSpPr>
            <a:spLocks noGrp="1"/>
          </p:cNvSpPr>
          <p:nvPr>
            <p:ph type="sldNum" sz="quarter" idx="5"/>
          </p:nvPr>
        </p:nvSpPr>
        <p:spPr>
          <a:noFill/>
        </p:spPr>
        <p:txBody>
          <a:bodyPr/>
          <a:lstStyle/>
          <a:p>
            <a:fld id="{26EBF05C-46BF-43AC-ABC0-7E647B774D3D}" type="slidenum">
              <a:rPr lang="en-GB" smtClean="0"/>
              <a:pPr/>
              <a:t>10</a:t>
            </a:fld>
            <a:endParaRPr lang="en-GB"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p:spPr>
        <p:txBody>
          <a:bodyPr/>
          <a:lstStyle/>
          <a:p>
            <a:endParaRPr lang="en-GB" smtClean="0"/>
          </a:p>
        </p:txBody>
      </p:sp>
      <p:sp>
        <p:nvSpPr>
          <p:cNvPr id="41988" name="Slide Number Placeholder 3"/>
          <p:cNvSpPr>
            <a:spLocks noGrp="1"/>
          </p:cNvSpPr>
          <p:nvPr>
            <p:ph type="sldNum" sz="quarter" idx="5"/>
          </p:nvPr>
        </p:nvSpPr>
        <p:spPr>
          <a:noFill/>
        </p:spPr>
        <p:txBody>
          <a:bodyPr/>
          <a:lstStyle/>
          <a:p>
            <a:fld id="{26EBF05C-46BF-43AC-ABC0-7E647B774D3D}" type="slidenum">
              <a:rPr lang="en-GB" smtClean="0"/>
              <a:pPr/>
              <a:t>11</a:t>
            </a:fld>
            <a:endParaRPr lang="en-GB"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p:spPr>
        <p:txBody>
          <a:bodyPr/>
          <a:lstStyle/>
          <a:p>
            <a:endParaRPr lang="en-GB" smtClean="0"/>
          </a:p>
        </p:txBody>
      </p:sp>
      <p:sp>
        <p:nvSpPr>
          <p:cNvPr id="41988" name="Slide Number Placeholder 3"/>
          <p:cNvSpPr>
            <a:spLocks noGrp="1"/>
          </p:cNvSpPr>
          <p:nvPr>
            <p:ph type="sldNum" sz="quarter" idx="5"/>
          </p:nvPr>
        </p:nvSpPr>
        <p:spPr>
          <a:noFill/>
        </p:spPr>
        <p:txBody>
          <a:bodyPr/>
          <a:lstStyle/>
          <a:p>
            <a:fld id="{26EBF05C-46BF-43AC-ABC0-7E647B774D3D}" type="slidenum">
              <a:rPr lang="en-GB" smtClean="0"/>
              <a:pPr/>
              <a:t>12</a:t>
            </a:fld>
            <a:endParaRPr lang="en-GB"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p:spPr>
        <p:txBody>
          <a:bodyPr/>
          <a:lstStyle/>
          <a:p>
            <a:endParaRPr lang="en-GB" smtClean="0"/>
          </a:p>
        </p:txBody>
      </p:sp>
      <p:sp>
        <p:nvSpPr>
          <p:cNvPr id="41988" name="Slide Number Placeholder 3"/>
          <p:cNvSpPr>
            <a:spLocks noGrp="1"/>
          </p:cNvSpPr>
          <p:nvPr>
            <p:ph type="sldNum" sz="quarter" idx="5"/>
          </p:nvPr>
        </p:nvSpPr>
        <p:spPr>
          <a:noFill/>
        </p:spPr>
        <p:txBody>
          <a:bodyPr/>
          <a:lstStyle/>
          <a:p>
            <a:fld id="{26EBF05C-46BF-43AC-ABC0-7E647B774D3D}" type="slidenum">
              <a:rPr lang="en-GB" smtClean="0"/>
              <a:pPr/>
              <a:t>13</a:t>
            </a:fld>
            <a:endParaRPr lang="en-GB"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p:spPr>
        <p:txBody>
          <a:bodyPr/>
          <a:lstStyle/>
          <a:p>
            <a:endParaRPr lang="en-GB" smtClean="0"/>
          </a:p>
        </p:txBody>
      </p:sp>
      <p:sp>
        <p:nvSpPr>
          <p:cNvPr id="41988" name="Slide Number Placeholder 3"/>
          <p:cNvSpPr>
            <a:spLocks noGrp="1"/>
          </p:cNvSpPr>
          <p:nvPr>
            <p:ph type="sldNum" sz="quarter" idx="5"/>
          </p:nvPr>
        </p:nvSpPr>
        <p:spPr>
          <a:noFill/>
        </p:spPr>
        <p:txBody>
          <a:bodyPr/>
          <a:lstStyle/>
          <a:p>
            <a:fld id="{26EBF05C-46BF-43AC-ABC0-7E647B774D3D}" type="slidenum">
              <a:rPr lang="en-GB" smtClean="0"/>
              <a:pPr/>
              <a:t>14</a:t>
            </a:fld>
            <a:endParaRPr lang="en-GB"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p:spPr>
        <p:txBody>
          <a:bodyPr/>
          <a:lstStyle/>
          <a:p>
            <a:endParaRPr lang="en-GB" smtClean="0"/>
          </a:p>
        </p:txBody>
      </p:sp>
      <p:sp>
        <p:nvSpPr>
          <p:cNvPr id="41988" name="Slide Number Placeholder 3"/>
          <p:cNvSpPr>
            <a:spLocks noGrp="1"/>
          </p:cNvSpPr>
          <p:nvPr>
            <p:ph type="sldNum" sz="quarter" idx="5"/>
          </p:nvPr>
        </p:nvSpPr>
        <p:spPr>
          <a:noFill/>
        </p:spPr>
        <p:txBody>
          <a:bodyPr/>
          <a:lstStyle/>
          <a:p>
            <a:fld id="{26EBF05C-46BF-43AC-ABC0-7E647B774D3D}" type="slidenum">
              <a:rPr lang="en-GB" smtClean="0"/>
              <a:pPr/>
              <a:t>15</a:t>
            </a:fld>
            <a:endParaRPr lang="en-GB"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p:spPr>
        <p:txBody>
          <a:bodyPr/>
          <a:lstStyle/>
          <a:p>
            <a:endParaRPr lang="en-GB" smtClean="0"/>
          </a:p>
        </p:txBody>
      </p:sp>
      <p:sp>
        <p:nvSpPr>
          <p:cNvPr id="41988" name="Slide Number Placeholder 3"/>
          <p:cNvSpPr>
            <a:spLocks noGrp="1"/>
          </p:cNvSpPr>
          <p:nvPr>
            <p:ph type="sldNum" sz="quarter" idx="5"/>
          </p:nvPr>
        </p:nvSpPr>
        <p:spPr>
          <a:noFill/>
        </p:spPr>
        <p:txBody>
          <a:bodyPr/>
          <a:lstStyle/>
          <a:p>
            <a:fld id="{26EBF05C-46BF-43AC-ABC0-7E647B774D3D}" type="slidenum">
              <a:rPr lang="en-GB" smtClean="0"/>
              <a:pPr/>
              <a:t>16</a:t>
            </a:fld>
            <a:endParaRPr lang="en-GB"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p:spPr>
        <p:txBody>
          <a:bodyPr/>
          <a:lstStyle/>
          <a:p>
            <a:endParaRPr lang="en-GB" smtClean="0"/>
          </a:p>
        </p:txBody>
      </p:sp>
      <p:sp>
        <p:nvSpPr>
          <p:cNvPr id="41988" name="Slide Number Placeholder 3"/>
          <p:cNvSpPr>
            <a:spLocks noGrp="1"/>
          </p:cNvSpPr>
          <p:nvPr>
            <p:ph type="sldNum" sz="quarter" idx="5"/>
          </p:nvPr>
        </p:nvSpPr>
        <p:spPr>
          <a:noFill/>
        </p:spPr>
        <p:txBody>
          <a:bodyPr/>
          <a:lstStyle/>
          <a:p>
            <a:fld id="{26EBF05C-46BF-43AC-ABC0-7E647B774D3D}" type="slidenum">
              <a:rPr lang="en-GB" smtClean="0"/>
              <a:pPr/>
              <a:t>17</a:t>
            </a:fld>
            <a:endParaRPr lang="en-GB"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p:spPr>
        <p:txBody>
          <a:bodyPr/>
          <a:lstStyle/>
          <a:p>
            <a:endParaRPr lang="en-GB" smtClean="0"/>
          </a:p>
        </p:txBody>
      </p:sp>
      <p:sp>
        <p:nvSpPr>
          <p:cNvPr id="41988" name="Slide Number Placeholder 3"/>
          <p:cNvSpPr>
            <a:spLocks noGrp="1"/>
          </p:cNvSpPr>
          <p:nvPr>
            <p:ph type="sldNum" sz="quarter" idx="5"/>
          </p:nvPr>
        </p:nvSpPr>
        <p:spPr>
          <a:noFill/>
        </p:spPr>
        <p:txBody>
          <a:bodyPr/>
          <a:lstStyle/>
          <a:p>
            <a:fld id="{26EBF05C-46BF-43AC-ABC0-7E647B774D3D}" type="slidenum">
              <a:rPr lang="en-GB" smtClean="0"/>
              <a:pPr/>
              <a:t>18</a:t>
            </a:fld>
            <a:endParaRPr lang="en-GB"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p:spPr>
        <p:txBody>
          <a:bodyPr/>
          <a:lstStyle/>
          <a:p>
            <a:endParaRPr lang="en-GB" smtClean="0"/>
          </a:p>
        </p:txBody>
      </p:sp>
      <p:sp>
        <p:nvSpPr>
          <p:cNvPr id="41988" name="Slide Number Placeholder 3"/>
          <p:cNvSpPr>
            <a:spLocks noGrp="1"/>
          </p:cNvSpPr>
          <p:nvPr>
            <p:ph type="sldNum" sz="quarter" idx="5"/>
          </p:nvPr>
        </p:nvSpPr>
        <p:spPr>
          <a:noFill/>
        </p:spPr>
        <p:txBody>
          <a:bodyPr/>
          <a:lstStyle/>
          <a:p>
            <a:fld id="{26EBF05C-46BF-43AC-ABC0-7E647B774D3D}" type="slidenum">
              <a:rPr lang="en-GB" smtClean="0"/>
              <a:pPr/>
              <a:t>19</a:t>
            </a:fld>
            <a:endParaRPr lang="en-GB"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p:spPr>
        <p:txBody>
          <a:bodyPr/>
          <a:lstStyle/>
          <a:p>
            <a:endParaRPr lang="en-GB" smtClean="0"/>
          </a:p>
        </p:txBody>
      </p:sp>
      <p:sp>
        <p:nvSpPr>
          <p:cNvPr id="37892" name="Slide Number Placeholder 3"/>
          <p:cNvSpPr>
            <a:spLocks noGrp="1"/>
          </p:cNvSpPr>
          <p:nvPr>
            <p:ph type="sldNum" sz="quarter" idx="5"/>
          </p:nvPr>
        </p:nvSpPr>
        <p:spPr>
          <a:noFill/>
        </p:spPr>
        <p:txBody>
          <a:bodyPr/>
          <a:lstStyle/>
          <a:p>
            <a:fld id="{16C90186-BE4A-4ABB-8449-DC997299D2F7}" type="slidenum">
              <a:rPr lang="en-GB" smtClean="0"/>
              <a:pPr/>
              <a:t>2</a:t>
            </a:fld>
            <a:endParaRPr lang="en-GB"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p:spPr>
        <p:txBody>
          <a:bodyPr/>
          <a:lstStyle/>
          <a:p>
            <a:endParaRPr lang="en-GB" smtClean="0"/>
          </a:p>
        </p:txBody>
      </p:sp>
      <p:sp>
        <p:nvSpPr>
          <p:cNvPr id="41988" name="Slide Number Placeholder 3"/>
          <p:cNvSpPr>
            <a:spLocks noGrp="1"/>
          </p:cNvSpPr>
          <p:nvPr>
            <p:ph type="sldNum" sz="quarter" idx="5"/>
          </p:nvPr>
        </p:nvSpPr>
        <p:spPr>
          <a:noFill/>
        </p:spPr>
        <p:txBody>
          <a:bodyPr/>
          <a:lstStyle/>
          <a:p>
            <a:fld id="{26EBF05C-46BF-43AC-ABC0-7E647B774D3D}" type="slidenum">
              <a:rPr lang="en-GB" smtClean="0"/>
              <a:pPr/>
              <a:t>20</a:t>
            </a:fld>
            <a:endParaRPr lang="en-GB"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p:spPr>
        <p:txBody>
          <a:bodyPr/>
          <a:lstStyle/>
          <a:p>
            <a:endParaRPr lang="en-GB" smtClean="0"/>
          </a:p>
        </p:txBody>
      </p:sp>
      <p:sp>
        <p:nvSpPr>
          <p:cNvPr id="41988" name="Slide Number Placeholder 3"/>
          <p:cNvSpPr>
            <a:spLocks noGrp="1"/>
          </p:cNvSpPr>
          <p:nvPr>
            <p:ph type="sldNum" sz="quarter" idx="5"/>
          </p:nvPr>
        </p:nvSpPr>
        <p:spPr>
          <a:noFill/>
        </p:spPr>
        <p:txBody>
          <a:bodyPr/>
          <a:lstStyle/>
          <a:p>
            <a:fld id="{26EBF05C-46BF-43AC-ABC0-7E647B774D3D}" type="slidenum">
              <a:rPr lang="en-GB" smtClean="0"/>
              <a:pPr/>
              <a:t>21</a:t>
            </a:fld>
            <a:endParaRPr lang="en-GB"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p:spPr>
        <p:txBody>
          <a:bodyPr/>
          <a:lstStyle/>
          <a:p>
            <a:endParaRPr lang="en-GB" smtClean="0"/>
          </a:p>
        </p:txBody>
      </p:sp>
      <p:sp>
        <p:nvSpPr>
          <p:cNvPr id="41988" name="Slide Number Placeholder 3"/>
          <p:cNvSpPr>
            <a:spLocks noGrp="1"/>
          </p:cNvSpPr>
          <p:nvPr>
            <p:ph type="sldNum" sz="quarter" idx="5"/>
          </p:nvPr>
        </p:nvSpPr>
        <p:spPr>
          <a:noFill/>
        </p:spPr>
        <p:txBody>
          <a:bodyPr/>
          <a:lstStyle/>
          <a:p>
            <a:fld id="{26EBF05C-46BF-43AC-ABC0-7E647B774D3D}" type="slidenum">
              <a:rPr lang="en-GB" smtClean="0"/>
              <a:pPr/>
              <a:t>22</a:t>
            </a:fld>
            <a:endParaRPr lang="en-GB"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p:spPr>
        <p:txBody>
          <a:bodyPr/>
          <a:lstStyle/>
          <a:p>
            <a:endParaRPr lang="en-GB" smtClean="0"/>
          </a:p>
        </p:txBody>
      </p:sp>
      <p:sp>
        <p:nvSpPr>
          <p:cNvPr id="41988" name="Slide Number Placeholder 3"/>
          <p:cNvSpPr>
            <a:spLocks noGrp="1"/>
          </p:cNvSpPr>
          <p:nvPr>
            <p:ph type="sldNum" sz="quarter" idx="5"/>
          </p:nvPr>
        </p:nvSpPr>
        <p:spPr>
          <a:noFill/>
        </p:spPr>
        <p:txBody>
          <a:bodyPr/>
          <a:lstStyle/>
          <a:p>
            <a:fld id="{26EBF05C-46BF-43AC-ABC0-7E647B774D3D}" type="slidenum">
              <a:rPr lang="en-GB" smtClean="0"/>
              <a:pPr/>
              <a:t>23</a:t>
            </a:fld>
            <a:endParaRPr lang="en-GB"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p:spPr>
        <p:txBody>
          <a:bodyPr/>
          <a:lstStyle/>
          <a:p>
            <a:endParaRPr lang="en-GB" smtClean="0"/>
          </a:p>
        </p:txBody>
      </p:sp>
      <p:sp>
        <p:nvSpPr>
          <p:cNvPr id="41988" name="Slide Number Placeholder 3"/>
          <p:cNvSpPr>
            <a:spLocks noGrp="1"/>
          </p:cNvSpPr>
          <p:nvPr>
            <p:ph type="sldNum" sz="quarter" idx="5"/>
          </p:nvPr>
        </p:nvSpPr>
        <p:spPr>
          <a:noFill/>
        </p:spPr>
        <p:txBody>
          <a:bodyPr/>
          <a:lstStyle/>
          <a:p>
            <a:fld id="{26EBF05C-46BF-43AC-ABC0-7E647B774D3D}" type="slidenum">
              <a:rPr lang="en-GB" smtClean="0"/>
              <a:pPr/>
              <a:t>24</a:t>
            </a:fld>
            <a:endParaRPr lang="en-GB"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p:spPr>
        <p:txBody>
          <a:bodyPr/>
          <a:lstStyle/>
          <a:p>
            <a:endParaRPr lang="en-GB" smtClean="0"/>
          </a:p>
        </p:txBody>
      </p:sp>
      <p:sp>
        <p:nvSpPr>
          <p:cNvPr id="41988" name="Slide Number Placeholder 3"/>
          <p:cNvSpPr>
            <a:spLocks noGrp="1"/>
          </p:cNvSpPr>
          <p:nvPr>
            <p:ph type="sldNum" sz="quarter" idx="5"/>
          </p:nvPr>
        </p:nvSpPr>
        <p:spPr>
          <a:noFill/>
        </p:spPr>
        <p:txBody>
          <a:bodyPr/>
          <a:lstStyle/>
          <a:p>
            <a:fld id="{26EBF05C-46BF-43AC-ABC0-7E647B774D3D}" type="slidenum">
              <a:rPr lang="en-GB" smtClean="0"/>
              <a:pPr/>
              <a:t>25</a:t>
            </a:fld>
            <a:endParaRPr lang="en-GB"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p:spPr>
        <p:txBody>
          <a:bodyPr/>
          <a:lstStyle/>
          <a:p>
            <a:endParaRPr lang="en-GB" smtClean="0"/>
          </a:p>
        </p:txBody>
      </p:sp>
      <p:sp>
        <p:nvSpPr>
          <p:cNvPr id="43012" name="Slide Number Placeholder 3"/>
          <p:cNvSpPr>
            <a:spLocks noGrp="1"/>
          </p:cNvSpPr>
          <p:nvPr>
            <p:ph type="sldNum" sz="quarter" idx="5"/>
          </p:nvPr>
        </p:nvSpPr>
        <p:spPr>
          <a:noFill/>
        </p:spPr>
        <p:txBody>
          <a:bodyPr/>
          <a:lstStyle/>
          <a:p>
            <a:fld id="{73837CCC-BE8D-4E38-A684-3FF1FCC4F69E}" type="slidenum">
              <a:rPr lang="en-US" smtClean="0"/>
              <a:pPr/>
              <a:t>26</a:t>
            </a:fld>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p:spPr>
        <p:txBody>
          <a:bodyPr/>
          <a:lstStyle/>
          <a:p>
            <a:endParaRPr lang="en-GB" smtClean="0"/>
          </a:p>
        </p:txBody>
      </p:sp>
      <p:sp>
        <p:nvSpPr>
          <p:cNvPr id="44036" name="Slide Number Placeholder 3"/>
          <p:cNvSpPr>
            <a:spLocks noGrp="1"/>
          </p:cNvSpPr>
          <p:nvPr>
            <p:ph type="sldNum" sz="quarter" idx="5"/>
          </p:nvPr>
        </p:nvSpPr>
        <p:spPr>
          <a:noFill/>
        </p:spPr>
        <p:txBody>
          <a:bodyPr/>
          <a:lstStyle/>
          <a:p>
            <a:fld id="{8568206B-250D-44D4-A3E5-66283C39062A}" type="slidenum">
              <a:rPr lang="en-US" smtClean="0"/>
              <a:pPr/>
              <a:t>27</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p:spPr>
        <p:txBody>
          <a:bodyPr/>
          <a:lstStyle/>
          <a:p>
            <a:endParaRPr lang="en-GB" smtClean="0"/>
          </a:p>
        </p:txBody>
      </p:sp>
      <p:sp>
        <p:nvSpPr>
          <p:cNvPr id="39940" name="Slide Number Placeholder 3"/>
          <p:cNvSpPr>
            <a:spLocks noGrp="1"/>
          </p:cNvSpPr>
          <p:nvPr>
            <p:ph type="sldNum" sz="quarter" idx="5"/>
          </p:nvPr>
        </p:nvSpPr>
        <p:spPr>
          <a:noFill/>
        </p:spPr>
        <p:txBody>
          <a:bodyPr/>
          <a:lstStyle/>
          <a:p>
            <a:fld id="{ACCD4BB8-F17D-4D92-9134-450150FAB1AE}" type="slidenum">
              <a:rPr lang="en-GB" smtClean="0"/>
              <a:pPr/>
              <a:t>3</a:t>
            </a:fld>
            <a:endParaRPr lang="en-GB"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endParaRPr lang="en-GB" smtClean="0"/>
          </a:p>
        </p:txBody>
      </p:sp>
      <p:sp>
        <p:nvSpPr>
          <p:cNvPr id="40964" name="Slide Number Placeholder 3"/>
          <p:cNvSpPr>
            <a:spLocks noGrp="1"/>
          </p:cNvSpPr>
          <p:nvPr>
            <p:ph type="sldNum" sz="quarter" idx="5"/>
          </p:nvPr>
        </p:nvSpPr>
        <p:spPr>
          <a:noFill/>
        </p:spPr>
        <p:txBody>
          <a:bodyPr/>
          <a:lstStyle/>
          <a:p>
            <a:fld id="{9E7ADE5B-F4E9-409C-97E7-8B0F13FA5007}" type="slidenum">
              <a:rPr lang="en-GB" smtClean="0"/>
              <a:pPr/>
              <a:t>4</a:t>
            </a:fld>
            <a:endParaRPr lang="en-GB"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p:spPr>
        <p:txBody>
          <a:bodyPr/>
          <a:lstStyle/>
          <a:p>
            <a:endParaRPr lang="en-GB" smtClean="0"/>
          </a:p>
        </p:txBody>
      </p:sp>
      <p:sp>
        <p:nvSpPr>
          <p:cNvPr id="41988" name="Slide Number Placeholder 3"/>
          <p:cNvSpPr>
            <a:spLocks noGrp="1"/>
          </p:cNvSpPr>
          <p:nvPr>
            <p:ph type="sldNum" sz="quarter" idx="5"/>
          </p:nvPr>
        </p:nvSpPr>
        <p:spPr>
          <a:noFill/>
        </p:spPr>
        <p:txBody>
          <a:bodyPr/>
          <a:lstStyle/>
          <a:p>
            <a:fld id="{26EBF05C-46BF-43AC-ABC0-7E647B774D3D}" type="slidenum">
              <a:rPr lang="en-GB" smtClean="0"/>
              <a:pPr/>
              <a:t>5</a:t>
            </a:fld>
            <a:endParaRPr lang="en-GB"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p:spPr>
        <p:txBody>
          <a:bodyPr/>
          <a:lstStyle/>
          <a:p>
            <a:endParaRPr lang="en-GB" smtClean="0"/>
          </a:p>
        </p:txBody>
      </p:sp>
      <p:sp>
        <p:nvSpPr>
          <p:cNvPr id="41988" name="Slide Number Placeholder 3"/>
          <p:cNvSpPr>
            <a:spLocks noGrp="1"/>
          </p:cNvSpPr>
          <p:nvPr>
            <p:ph type="sldNum" sz="quarter" idx="5"/>
          </p:nvPr>
        </p:nvSpPr>
        <p:spPr>
          <a:noFill/>
        </p:spPr>
        <p:txBody>
          <a:bodyPr/>
          <a:lstStyle/>
          <a:p>
            <a:fld id="{26EBF05C-46BF-43AC-ABC0-7E647B774D3D}" type="slidenum">
              <a:rPr lang="en-GB" smtClean="0"/>
              <a:pPr/>
              <a:t>6</a:t>
            </a:fld>
            <a:endParaRPr lang="en-GB"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p:spPr>
        <p:txBody>
          <a:bodyPr/>
          <a:lstStyle/>
          <a:p>
            <a:endParaRPr lang="en-GB" smtClean="0"/>
          </a:p>
        </p:txBody>
      </p:sp>
      <p:sp>
        <p:nvSpPr>
          <p:cNvPr id="41988" name="Slide Number Placeholder 3"/>
          <p:cNvSpPr>
            <a:spLocks noGrp="1"/>
          </p:cNvSpPr>
          <p:nvPr>
            <p:ph type="sldNum" sz="quarter" idx="5"/>
          </p:nvPr>
        </p:nvSpPr>
        <p:spPr>
          <a:noFill/>
        </p:spPr>
        <p:txBody>
          <a:bodyPr/>
          <a:lstStyle/>
          <a:p>
            <a:fld id="{26EBF05C-46BF-43AC-ABC0-7E647B774D3D}" type="slidenum">
              <a:rPr lang="en-GB" smtClean="0"/>
              <a:pPr/>
              <a:t>7</a:t>
            </a:fld>
            <a:endParaRPr lang="en-GB"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p:spPr>
        <p:txBody>
          <a:bodyPr/>
          <a:lstStyle/>
          <a:p>
            <a:endParaRPr lang="en-GB" smtClean="0"/>
          </a:p>
        </p:txBody>
      </p:sp>
      <p:sp>
        <p:nvSpPr>
          <p:cNvPr id="41988" name="Slide Number Placeholder 3"/>
          <p:cNvSpPr>
            <a:spLocks noGrp="1"/>
          </p:cNvSpPr>
          <p:nvPr>
            <p:ph type="sldNum" sz="quarter" idx="5"/>
          </p:nvPr>
        </p:nvSpPr>
        <p:spPr>
          <a:noFill/>
        </p:spPr>
        <p:txBody>
          <a:bodyPr/>
          <a:lstStyle/>
          <a:p>
            <a:fld id="{26EBF05C-46BF-43AC-ABC0-7E647B774D3D}" type="slidenum">
              <a:rPr lang="en-GB" smtClean="0"/>
              <a:pPr/>
              <a:t>8</a:t>
            </a:fld>
            <a:endParaRPr lang="en-GB"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p:spPr>
        <p:txBody>
          <a:bodyPr/>
          <a:lstStyle/>
          <a:p>
            <a:endParaRPr lang="en-GB" smtClean="0"/>
          </a:p>
        </p:txBody>
      </p:sp>
      <p:sp>
        <p:nvSpPr>
          <p:cNvPr id="41988" name="Slide Number Placeholder 3"/>
          <p:cNvSpPr>
            <a:spLocks noGrp="1"/>
          </p:cNvSpPr>
          <p:nvPr>
            <p:ph type="sldNum" sz="quarter" idx="5"/>
          </p:nvPr>
        </p:nvSpPr>
        <p:spPr>
          <a:noFill/>
        </p:spPr>
        <p:txBody>
          <a:bodyPr/>
          <a:lstStyle/>
          <a:p>
            <a:fld id="{26EBF05C-46BF-43AC-ABC0-7E647B774D3D}" type="slidenum">
              <a:rPr lang="en-GB" smtClean="0"/>
              <a:pPr/>
              <a:t>9</a:t>
            </a:fld>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EC94AF1-2027-4E85-87D3-3AA651D8C2D0}"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C75349-21A0-4397-A52E-90372496708D}"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85BEE0B-AB08-423A-AC1E-B651FF5BA1B3}"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011452" y="260648"/>
            <a:ext cx="5110336" cy="1080120"/>
          </a:xfrm>
        </p:spPr>
        <p:txBody>
          <a:bodyPr/>
          <a:lstStyle>
            <a:lvl1pPr>
              <a:defRPr sz="4000" u="none" baseline="0"/>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93B9C9C-C449-4EA2-8426-0F9E95BDC086}"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5511060-BB59-4A88-8098-CB33709AA1AB}"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17C9DD2-882F-47F6-81B0-EDC61287A029}"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B0AEC85-1393-4AC3-B77A-C35733AECB48}"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A1F456B-ADA7-4046-9EAC-7CCD2016DA95}"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75D608B-6802-4E37-80F1-1D2B93E54DA9}"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37B800C-FE74-462B-AAF3-6AD295F96CDE}"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8E627F1-0EA8-47B9-9FEA-B42E274C9954}"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7"/>
          <p:cNvPicPr>
            <a:picLocks noChangeAspect="1" noChangeArrowheads="1"/>
          </p:cNvPicPr>
          <p:nvPr userDrawn="1"/>
        </p:nvPicPr>
        <p:blipFill>
          <a:blip r:embed="rId13" cstate="print"/>
          <a:srcRect/>
          <a:stretch>
            <a:fillRect/>
          </a:stretch>
        </p:blipFill>
        <p:spPr bwMode="auto">
          <a:xfrm>
            <a:off x="0" y="0"/>
            <a:ext cx="9144000" cy="6230938"/>
          </a:xfrm>
          <a:prstGeom prst="rect">
            <a:avLst/>
          </a:prstGeom>
          <a:noFill/>
          <a:ln w="9525">
            <a:noFill/>
            <a:miter lim="800000"/>
            <a:headEnd/>
            <a:tailEnd/>
          </a:ln>
        </p:spPr>
      </p:pic>
      <p:sp>
        <p:nvSpPr>
          <p:cNvPr id="2" name="Rectangle 2"/>
          <p:cNvSpPr>
            <a:spLocks noGrp="1" noChangeArrowheads="1"/>
          </p:cNvSpPr>
          <p:nvPr>
            <p:ph type="title"/>
          </p:nvPr>
        </p:nvSpPr>
        <p:spPr bwMode="auto">
          <a:xfrm>
            <a:off x="4572000" y="188913"/>
            <a:ext cx="4321175" cy="1492250"/>
          </a:xfrm>
          <a:prstGeom prst="rect">
            <a:avLst/>
          </a:prstGeom>
          <a:noFill/>
          <a:ln>
            <a:noFill/>
          </a:ln>
          <a:extLst>
            <a:ext uri="{909E8E84-426E-40DD-AFC4-6F175D3DCCD1}"/>
            <a:ext uri="{91240B29-F687-4F45-9708-019B960494DF}"/>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250825" y="1773238"/>
            <a:ext cx="8642350" cy="4114800"/>
          </a:xfrm>
          <a:prstGeom prst="rect">
            <a:avLst/>
          </a:prstGeom>
          <a:noFill/>
          <a:ln>
            <a:noFill/>
          </a:ln>
          <a:extLst>
            <a:ext uri="{909E8E84-426E-40DD-AFC4-6F175D3DCCD1}"/>
            <a:ext uri="{91240B29-F687-4F45-9708-019B960494DF}"/>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1029" name="Picture 8"/>
          <p:cNvPicPr>
            <a:picLocks noChangeAspect="1" noChangeArrowheads="1"/>
          </p:cNvPicPr>
          <p:nvPr userDrawn="1"/>
        </p:nvPicPr>
        <p:blipFill>
          <a:blip r:embed="rId14" cstate="print"/>
          <a:srcRect/>
          <a:stretch>
            <a:fillRect/>
          </a:stretch>
        </p:blipFill>
        <p:spPr bwMode="auto">
          <a:xfrm>
            <a:off x="0" y="5946775"/>
            <a:ext cx="9144000" cy="938213"/>
          </a:xfrm>
          <a:prstGeom prst="rect">
            <a:avLst/>
          </a:prstGeom>
          <a:noFill/>
          <a:ln w="9525">
            <a:noFill/>
            <a:miter lim="800000"/>
            <a:headEnd/>
            <a:tailEnd/>
          </a:ln>
        </p:spPr>
      </p:pic>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355ED747-5FE2-4693-A781-A68FC92DC1AA}" type="slidenum">
              <a:rPr lang="en-US"/>
              <a:pPr>
                <a:defRPr/>
              </a:pPr>
              <a:t>‹#›</a:t>
            </a:fld>
            <a:endParaRPr lang="en-US"/>
          </a:p>
        </p:txBody>
      </p:sp>
      <p:pic>
        <p:nvPicPr>
          <p:cNvPr id="1033" name="Picture 9" descr="C:\My Pictures\QUB_logo.gif"/>
          <p:cNvPicPr>
            <a:picLocks noChangeAspect="1" noChangeArrowheads="1"/>
          </p:cNvPicPr>
          <p:nvPr userDrawn="1"/>
        </p:nvPicPr>
        <p:blipFill>
          <a:blip r:embed="rId15" cstate="print"/>
          <a:srcRect/>
          <a:stretch>
            <a:fillRect/>
          </a:stretch>
        </p:blipFill>
        <p:spPr bwMode="auto">
          <a:xfrm>
            <a:off x="36513" y="5975350"/>
            <a:ext cx="1885950" cy="8667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bg1"/>
          </a:solidFill>
          <a:effectLst>
            <a:outerShdw blurRad="38100" dist="38100" dir="2700000" algn="tl">
              <a:srgbClr val="000000">
                <a:alpha val="43137"/>
              </a:srgbClr>
            </a:outerShdw>
          </a:effectLst>
          <a:latin typeface="Arial" pitchFamily="34" charset="0"/>
          <a:ea typeface="+mj-ea"/>
          <a:cs typeface="Arial" pitchFamily="34" charset="0"/>
        </a:defRPr>
      </a:lvl1pPr>
      <a:lvl2pPr algn="ctr" rtl="0" eaLnBrk="0" fontAlgn="base" hangingPunct="0">
        <a:spcBef>
          <a:spcPct val="0"/>
        </a:spcBef>
        <a:spcAft>
          <a:spcPct val="0"/>
        </a:spcAft>
        <a:defRPr sz="4400">
          <a:solidFill>
            <a:schemeClr val="bg1"/>
          </a:solidFill>
          <a:latin typeface="Arial" charset="0"/>
          <a:cs typeface="Arial" charset="0"/>
        </a:defRPr>
      </a:lvl2pPr>
      <a:lvl3pPr algn="ctr" rtl="0" eaLnBrk="0" fontAlgn="base" hangingPunct="0">
        <a:spcBef>
          <a:spcPct val="0"/>
        </a:spcBef>
        <a:spcAft>
          <a:spcPct val="0"/>
        </a:spcAft>
        <a:defRPr sz="4400">
          <a:solidFill>
            <a:schemeClr val="bg1"/>
          </a:solidFill>
          <a:latin typeface="Arial" charset="0"/>
          <a:cs typeface="Arial" charset="0"/>
        </a:defRPr>
      </a:lvl3pPr>
      <a:lvl4pPr algn="ctr" rtl="0" eaLnBrk="0" fontAlgn="base" hangingPunct="0">
        <a:spcBef>
          <a:spcPct val="0"/>
        </a:spcBef>
        <a:spcAft>
          <a:spcPct val="0"/>
        </a:spcAft>
        <a:defRPr sz="4400">
          <a:solidFill>
            <a:schemeClr val="bg1"/>
          </a:solidFill>
          <a:latin typeface="Arial" charset="0"/>
          <a:cs typeface="Arial" charset="0"/>
        </a:defRPr>
      </a:lvl4pPr>
      <a:lvl5pPr algn="ctr" rtl="0" eaLnBrk="0" fontAlgn="base" hangingPunct="0">
        <a:spcBef>
          <a:spcPct val="0"/>
        </a:spcBef>
        <a:spcAft>
          <a:spcPct val="0"/>
        </a:spcAft>
        <a:defRPr sz="4400">
          <a:solidFill>
            <a:schemeClr val="bg1"/>
          </a:solidFill>
          <a:latin typeface="Arial" charset="0"/>
          <a:cs typeface="Arial" charset="0"/>
        </a:defRPr>
      </a:lvl5pPr>
      <a:lvl6pPr marL="457200" algn="ctr" rtl="0" eaLnBrk="0" fontAlgn="base" hangingPunct="0">
        <a:spcBef>
          <a:spcPct val="0"/>
        </a:spcBef>
        <a:spcAft>
          <a:spcPct val="0"/>
        </a:spcAft>
        <a:defRPr sz="4400">
          <a:solidFill>
            <a:schemeClr val="tx2"/>
          </a:solidFill>
          <a:latin typeface="Times New Roman" charset="0"/>
        </a:defRPr>
      </a:lvl6pPr>
      <a:lvl7pPr marL="914400" algn="ctr" rtl="0" eaLnBrk="0" fontAlgn="base" hangingPunct="0">
        <a:spcBef>
          <a:spcPct val="0"/>
        </a:spcBef>
        <a:spcAft>
          <a:spcPct val="0"/>
        </a:spcAft>
        <a:defRPr sz="4400">
          <a:solidFill>
            <a:schemeClr val="tx2"/>
          </a:solidFill>
          <a:latin typeface="Times New Roman" charset="0"/>
        </a:defRPr>
      </a:lvl7pPr>
      <a:lvl8pPr marL="1371600" algn="ctr" rtl="0" eaLnBrk="0" fontAlgn="base" hangingPunct="0">
        <a:spcBef>
          <a:spcPct val="0"/>
        </a:spcBef>
        <a:spcAft>
          <a:spcPct val="0"/>
        </a:spcAft>
        <a:defRPr sz="4400">
          <a:solidFill>
            <a:schemeClr val="tx2"/>
          </a:solidFill>
          <a:latin typeface="Times New Roman" charset="0"/>
        </a:defRPr>
      </a:lvl8pPr>
      <a:lvl9pPr marL="1828800" algn="ctr" rtl="0" eaLnBrk="0" fontAlgn="base" hangingPunct="0">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bg1"/>
          </a:solidFill>
          <a:effectLst>
            <a:outerShdw blurRad="38100" dist="38100" dir="2700000" algn="tl">
              <a:srgbClr val="000000">
                <a:alpha val="43137"/>
              </a:srgbClr>
            </a:outerShdw>
          </a:effectLst>
          <a:latin typeface="Arial" pitchFamily="34" charset="0"/>
          <a:ea typeface="+mn-ea"/>
          <a:cs typeface="Arial" pitchFamily="34" charset="0"/>
        </a:defRPr>
      </a:lvl1pPr>
      <a:lvl2pPr marL="742950" indent="-285750" algn="l" rtl="0" eaLnBrk="0" fontAlgn="base" hangingPunct="0">
        <a:spcBef>
          <a:spcPct val="20000"/>
        </a:spcBef>
        <a:spcAft>
          <a:spcPct val="0"/>
        </a:spcAft>
        <a:buChar char="–"/>
        <a:defRPr sz="2800">
          <a:solidFill>
            <a:schemeClr val="bg1"/>
          </a:solidFill>
          <a:effectLst>
            <a:outerShdw blurRad="38100" dist="38100" dir="2700000" algn="tl">
              <a:srgbClr val="000000">
                <a:alpha val="43137"/>
              </a:srgbClr>
            </a:outerShdw>
          </a:effectLst>
          <a:latin typeface="Arial" pitchFamily="34" charset="0"/>
          <a:cs typeface="Arial" pitchFamily="34" charset="0"/>
        </a:defRPr>
      </a:lvl2pPr>
      <a:lvl3pPr marL="1143000" indent="-228600" algn="l" rtl="0" eaLnBrk="0" fontAlgn="base" hangingPunct="0">
        <a:spcBef>
          <a:spcPct val="20000"/>
        </a:spcBef>
        <a:spcAft>
          <a:spcPct val="0"/>
        </a:spcAft>
        <a:buChar char="•"/>
        <a:defRPr sz="2400">
          <a:solidFill>
            <a:schemeClr val="bg1"/>
          </a:solidFill>
          <a:effectLst>
            <a:outerShdw blurRad="38100" dist="38100" dir="2700000" algn="tl">
              <a:srgbClr val="000000">
                <a:alpha val="43137"/>
              </a:srgbClr>
            </a:outerShdw>
          </a:effectLst>
          <a:latin typeface="Arial" pitchFamily="34" charset="0"/>
          <a:cs typeface="Arial" pitchFamily="34" charset="0"/>
        </a:defRPr>
      </a:lvl3pPr>
      <a:lvl4pPr marL="1600200" indent="-228600" algn="l" rtl="0" eaLnBrk="0" fontAlgn="base" hangingPunct="0">
        <a:spcBef>
          <a:spcPct val="20000"/>
        </a:spcBef>
        <a:spcAft>
          <a:spcPct val="0"/>
        </a:spcAft>
        <a:buChar char="–"/>
        <a:defRPr sz="2000">
          <a:solidFill>
            <a:schemeClr val="bg1"/>
          </a:solidFill>
          <a:effectLst>
            <a:outerShdw blurRad="38100" dist="38100" dir="2700000" algn="tl">
              <a:srgbClr val="000000">
                <a:alpha val="43137"/>
              </a:srgbClr>
            </a:outerShdw>
          </a:effectLst>
          <a:latin typeface="Arial" pitchFamily="34" charset="0"/>
          <a:cs typeface="Arial" pitchFamily="34" charset="0"/>
        </a:defRPr>
      </a:lvl4pPr>
      <a:lvl5pPr marL="2057400" indent="-228600" algn="l" rtl="0" eaLnBrk="0" fontAlgn="base" hangingPunct="0">
        <a:spcBef>
          <a:spcPct val="20000"/>
        </a:spcBef>
        <a:spcAft>
          <a:spcPct val="0"/>
        </a:spcAft>
        <a:buChar char="»"/>
        <a:defRPr sz="2000">
          <a:solidFill>
            <a:schemeClr val="bg1"/>
          </a:solidFill>
          <a:effectLst>
            <a:outerShdw blurRad="38100" dist="38100" dir="2700000" algn="tl">
              <a:srgbClr val="000000">
                <a:alpha val="43137"/>
              </a:srgbClr>
            </a:outerShdw>
          </a:effectLst>
          <a:latin typeface="Arial" pitchFamily="34" charset="0"/>
          <a:cs typeface="Arial" pitchFamily="34" charset="0"/>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85800" y="1773238"/>
            <a:ext cx="7772400" cy="1470025"/>
          </a:xfrm>
        </p:spPr>
        <p:txBody>
          <a:bodyPr/>
          <a:lstStyle/>
          <a:p>
            <a:pPr>
              <a:defRPr/>
            </a:pPr>
            <a:r>
              <a:rPr lang="en-GB" sz="3200" b="1" dirty="0" smtClean="0">
                <a:effectLst/>
              </a:rPr>
              <a:t>Institute of Child Care Research</a:t>
            </a:r>
            <a:br>
              <a:rPr lang="en-GB" sz="3200" b="1" dirty="0" smtClean="0">
                <a:effectLst/>
              </a:rPr>
            </a:br>
            <a:r>
              <a:rPr lang="en-GB" sz="3200" b="1" dirty="0" smtClean="0">
                <a:effectLst/>
              </a:rPr>
              <a:t>Queen’s University, Belfast</a:t>
            </a:r>
            <a:endParaRPr lang="en-GB" sz="3200" b="1" dirty="0">
              <a:effectLst/>
            </a:endParaRPr>
          </a:p>
        </p:txBody>
      </p:sp>
      <p:sp>
        <p:nvSpPr>
          <p:cNvPr id="4098" name="Rectangle 3"/>
          <p:cNvSpPr>
            <a:spLocks noGrp="1" noChangeArrowheads="1"/>
          </p:cNvSpPr>
          <p:nvPr>
            <p:ph type="subTitle" idx="1"/>
          </p:nvPr>
        </p:nvSpPr>
        <p:spPr>
          <a:xfrm>
            <a:off x="1371600" y="3500438"/>
            <a:ext cx="6400800" cy="1752600"/>
          </a:xfrm>
        </p:spPr>
        <p:txBody>
          <a:bodyPr/>
          <a:lstStyle/>
          <a:p>
            <a:pPr>
              <a:defRPr/>
            </a:pPr>
            <a:r>
              <a:rPr lang="en-US" sz="2400" b="1" dirty="0" smtClean="0"/>
              <a:t>February 7</a:t>
            </a:r>
            <a:r>
              <a:rPr lang="en-US" sz="2400" b="1" baseline="30000" dirty="0" smtClean="0"/>
              <a:t>th</a:t>
            </a:r>
            <a:r>
              <a:rPr lang="en-US" sz="2400" b="1" dirty="0" smtClean="0"/>
              <a:t> 2013, Stormont</a:t>
            </a:r>
          </a:p>
          <a:p>
            <a:pPr>
              <a:defRPr/>
            </a:pPr>
            <a:r>
              <a:rPr lang="en-US" sz="2400" b="1" dirty="0" smtClean="0"/>
              <a:t>Dr Laura Dunne</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11613" y="260350"/>
            <a:ext cx="5110162" cy="1081088"/>
          </a:xfrm>
        </p:spPr>
        <p:txBody>
          <a:bodyPr/>
          <a:lstStyle/>
          <a:p>
            <a:pPr>
              <a:defRPr/>
            </a:pPr>
            <a:r>
              <a:rPr lang="en-GB" dirty="0" smtClean="0"/>
              <a:t> </a:t>
            </a:r>
            <a:r>
              <a:rPr lang="en-GB" dirty="0" smtClean="0">
                <a:solidFill>
                  <a:schemeClr val="accent2"/>
                </a:solidFill>
              </a:rPr>
              <a:t>Foster care and adoption theme</a:t>
            </a:r>
            <a:endParaRPr lang="en-GB" dirty="0">
              <a:solidFill>
                <a:schemeClr val="accent2"/>
              </a:solidFill>
            </a:endParaRPr>
          </a:p>
        </p:txBody>
      </p:sp>
      <p:sp>
        <p:nvSpPr>
          <p:cNvPr id="3" name="Content Placeholder 2"/>
          <p:cNvSpPr>
            <a:spLocks noGrp="1"/>
          </p:cNvSpPr>
          <p:nvPr>
            <p:ph idx="1"/>
          </p:nvPr>
        </p:nvSpPr>
        <p:spPr>
          <a:xfrm>
            <a:off x="250825" y="1340768"/>
            <a:ext cx="8642350" cy="4547270"/>
          </a:xfrm>
        </p:spPr>
        <p:txBody>
          <a:bodyPr>
            <a:noAutofit/>
          </a:bodyPr>
          <a:lstStyle/>
          <a:p>
            <a:pPr>
              <a:lnSpc>
                <a:spcPct val="150000"/>
              </a:lnSpc>
              <a:spcBef>
                <a:spcPts val="600"/>
              </a:spcBef>
              <a:spcAft>
                <a:spcPts val="600"/>
              </a:spcAft>
              <a:buNone/>
            </a:pPr>
            <a:r>
              <a:rPr lang="en-GB" sz="1800" b="1" dirty="0" smtClean="0">
                <a:solidFill>
                  <a:schemeClr val="accent6"/>
                </a:solidFill>
                <a:effectLst/>
              </a:rPr>
              <a:t>The Care Pathways &amp; Outcomes Study</a:t>
            </a:r>
            <a:endParaRPr lang="en-GB" sz="1800" b="1" dirty="0" smtClean="0">
              <a:effectLst/>
            </a:endParaRPr>
          </a:p>
          <a:p>
            <a:pPr>
              <a:lnSpc>
                <a:spcPct val="150000"/>
              </a:lnSpc>
              <a:spcBef>
                <a:spcPts val="600"/>
              </a:spcBef>
              <a:spcAft>
                <a:spcPts val="600"/>
              </a:spcAft>
            </a:pPr>
            <a:r>
              <a:rPr lang="en-GB" sz="1800" dirty="0" smtClean="0">
                <a:effectLst/>
              </a:rPr>
              <a:t>For over 10 years, we have been tracking the care placements for 374 children</a:t>
            </a:r>
          </a:p>
          <a:p>
            <a:pPr>
              <a:lnSpc>
                <a:spcPct val="150000"/>
              </a:lnSpc>
              <a:spcBef>
                <a:spcPts val="600"/>
              </a:spcBef>
              <a:spcAft>
                <a:spcPts val="600"/>
              </a:spcAft>
            </a:pPr>
            <a:r>
              <a:rPr lang="en-GB" sz="1800" dirty="0" smtClean="0">
                <a:effectLst/>
              </a:rPr>
              <a:t>ALL  children in care and under the age of 5 in Northern Ireland on 31/03/2000</a:t>
            </a:r>
          </a:p>
          <a:p>
            <a:pPr>
              <a:lnSpc>
                <a:spcPct val="150000"/>
              </a:lnSpc>
              <a:spcBef>
                <a:spcPts val="600"/>
              </a:spcBef>
              <a:spcAft>
                <a:spcPts val="600"/>
              </a:spcAft>
            </a:pPr>
            <a:r>
              <a:rPr lang="en-GB" sz="1800" dirty="0" smtClean="0">
                <a:effectLst/>
              </a:rPr>
              <a:t>In 2009/2010, we visited 77 of these </a:t>
            </a:r>
            <a:r>
              <a:rPr lang="en-GB" sz="1800" dirty="0" smtClean="0">
                <a:effectLst/>
              </a:rPr>
              <a:t>families, across </a:t>
            </a:r>
            <a:r>
              <a:rPr lang="en-GB" sz="1800" dirty="0" smtClean="0">
                <a:effectLst/>
              </a:rPr>
              <a:t>a range of placement types: adoption; kinship care; foster care; on Residence Order; and with birth parents</a:t>
            </a:r>
          </a:p>
          <a:p>
            <a:pPr>
              <a:lnSpc>
                <a:spcPct val="150000"/>
              </a:lnSpc>
              <a:spcBef>
                <a:spcPts val="600"/>
              </a:spcBef>
              <a:spcAft>
                <a:spcPts val="600"/>
              </a:spcAft>
            </a:pPr>
            <a:r>
              <a:rPr lang="en-GB" sz="1800" dirty="0" smtClean="0">
                <a:effectLst/>
              </a:rPr>
              <a:t>A</a:t>
            </a:r>
            <a:r>
              <a:rPr lang="en-GB" sz="1800" dirty="0" smtClean="0">
                <a:effectLst/>
              </a:rPr>
              <a:t>ttachment </a:t>
            </a:r>
            <a:r>
              <a:rPr lang="en-GB" sz="1800" dirty="0" smtClean="0">
                <a:effectLst/>
              </a:rPr>
              <a:t>&amp; bonding, contact with birth families, social support, children’s behaviour, health, education, self-concept &amp; happiness, and parents’ level of coping and stress </a:t>
            </a:r>
          </a:p>
          <a:p>
            <a:pPr>
              <a:buNone/>
              <a:defRPr/>
            </a:pPr>
            <a:endParaRPr lang="en-GB" sz="1800"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11613" y="260350"/>
            <a:ext cx="5110162" cy="1081088"/>
          </a:xfrm>
        </p:spPr>
        <p:txBody>
          <a:bodyPr/>
          <a:lstStyle/>
          <a:p>
            <a:pPr>
              <a:defRPr/>
            </a:pPr>
            <a:r>
              <a:rPr lang="en-GB" dirty="0" smtClean="0"/>
              <a:t> </a:t>
            </a:r>
            <a:r>
              <a:rPr lang="en-GB" dirty="0" smtClean="0">
                <a:solidFill>
                  <a:schemeClr val="accent2"/>
                </a:solidFill>
              </a:rPr>
              <a:t>Foster care and adoption theme</a:t>
            </a:r>
            <a:endParaRPr lang="en-GB" dirty="0">
              <a:solidFill>
                <a:schemeClr val="accent2"/>
              </a:solidFill>
            </a:endParaRPr>
          </a:p>
        </p:txBody>
      </p:sp>
      <p:sp>
        <p:nvSpPr>
          <p:cNvPr id="3" name="Content Placeholder 2"/>
          <p:cNvSpPr>
            <a:spLocks noGrp="1"/>
          </p:cNvSpPr>
          <p:nvPr>
            <p:ph idx="1"/>
          </p:nvPr>
        </p:nvSpPr>
        <p:spPr>
          <a:xfrm>
            <a:off x="250825" y="1484784"/>
            <a:ext cx="8642350" cy="4403254"/>
          </a:xfrm>
        </p:spPr>
        <p:txBody>
          <a:bodyPr>
            <a:normAutofit fontScale="25000" lnSpcReduction="20000"/>
          </a:bodyPr>
          <a:lstStyle/>
          <a:p>
            <a:pPr>
              <a:lnSpc>
                <a:spcPct val="150000"/>
              </a:lnSpc>
              <a:spcBef>
                <a:spcPts val="1200"/>
              </a:spcBef>
              <a:spcAft>
                <a:spcPts val="1200"/>
              </a:spcAft>
              <a:buNone/>
            </a:pPr>
            <a:r>
              <a:rPr lang="en-GB" sz="7200" b="1" dirty="0" smtClean="0">
                <a:solidFill>
                  <a:schemeClr val="accent6"/>
                </a:solidFill>
                <a:effectLst/>
              </a:rPr>
              <a:t>At home in care: children living with birth parents on a Care Order</a:t>
            </a:r>
            <a:endParaRPr lang="en-GB" sz="7200" b="1" dirty="0" smtClean="0">
              <a:effectLst/>
            </a:endParaRPr>
          </a:p>
          <a:p>
            <a:pPr>
              <a:lnSpc>
                <a:spcPct val="150000"/>
              </a:lnSpc>
              <a:spcBef>
                <a:spcPts val="1200"/>
              </a:spcBef>
              <a:spcAft>
                <a:spcPts val="1200"/>
              </a:spcAft>
            </a:pPr>
            <a:r>
              <a:rPr lang="en-GB" sz="5600" b="1" dirty="0" smtClean="0">
                <a:effectLst/>
              </a:rPr>
              <a:t>Focus on the placement children on a Care Order with their birth parents.</a:t>
            </a:r>
          </a:p>
          <a:p>
            <a:pPr>
              <a:lnSpc>
                <a:spcPct val="150000"/>
              </a:lnSpc>
              <a:spcBef>
                <a:spcPts val="1200"/>
              </a:spcBef>
              <a:spcAft>
                <a:spcPts val="1200"/>
              </a:spcAft>
            </a:pPr>
            <a:r>
              <a:rPr lang="en-GB" sz="5600" b="1" dirty="0" smtClean="0">
                <a:effectLst/>
              </a:rPr>
              <a:t>These placements account for 24% of the in care population</a:t>
            </a:r>
          </a:p>
          <a:p>
            <a:pPr>
              <a:lnSpc>
                <a:spcPct val="150000"/>
              </a:lnSpc>
              <a:spcBef>
                <a:spcPts val="1200"/>
              </a:spcBef>
              <a:spcAft>
                <a:spcPts val="1200"/>
              </a:spcAft>
            </a:pPr>
            <a:r>
              <a:rPr lang="en-GB" sz="5600" b="1" dirty="0" smtClean="0">
                <a:effectLst/>
              </a:rPr>
              <a:t>Risk management?  Study looks at professional decision-making and outcomes for children and families in these cases</a:t>
            </a:r>
          </a:p>
          <a:p>
            <a:pPr>
              <a:lnSpc>
                <a:spcPct val="150000"/>
              </a:lnSpc>
              <a:spcBef>
                <a:spcPts val="1200"/>
              </a:spcBef>
              <a:spcAft>
                <a:spcPts val="1200"/>
              </a:spcAft>
            </a:pPr>
            <a:r>
              <a:rPr lang="en-GB" sz="5600" b="1" dirty="0" smtClean="0">
                <a:effectLst/>
              </a:rPr>
              <a:t>48 children/young people’s case files reviewed across Northern Ireland to understand the decision-making process for these children being placed with their birth parents on a Care Order, and to monitor how the they get on following this </a:t>
            </a:r>
            <a:r>
              <a:rPr lang="en-GB" sz="5600" b="1" dirty="0" smtClean="0">
                <a:effectLst/>
              </a:rPr>
              <a:t>move</a:t>
            </a:r>
            <a:endParaRPr lang="en-GB" sz="5600" b="1" dirty="0" smtClean="0">
              <a:effectLst/>
            </a:endParaRPr>
          </a:p>
          <a:p>
            <a:pPr>
              <a:lnSpc>
                <a:spcPct val="150000"/>
              </a:lnSpc>
              <a:spcBef>
                <a:spcPts val="1200"/>
              </a:spcBef>
              <a:spcAft>
                <a:spcPts val="1200"/>
              </a:spcAft>
            </a:pPr>
            <a:r>
              <a:rPr lang="en-GB" sz="5600" b="1" dirty="0" smtClean="0">
                <a:effectLst/>
              </a:rPr>
              <a:t>This will be followed by direct interviews with a sub-sample of </a:t>
            </a:r>
            <a:r>
              <a:rPr lang="en-GB" sz="5600" b="1" dirty="0" smtClean="0">
                <a:effectLst/>
              </a:rPr>
              <a:t>children </a:t>
            </a:r>
            <a:r>
              <a:rPr lang="en-GB" sz="5600" b="1" dirty="0" smtClean="0">
                <a:effectLst/>
              </a:rPr>
              <a:t>and their birth parents</a:t>
            </a:r>
          </a:p>
          <a:p>
            <a:pPr>
              <a:buNone/>
              <a:defRPr/>
            </a:pPr>
            <a:endParaRPr lang="en-GB" sz="2400"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11613" y="260350"/>
            <a:ext cx="5110162" cy="1081088"/>
          </a:xfrm>
        </p:spPr>
        <p:txBody>
          <a:bodyPr/>
          <a:lstStyle/>
          <a:p>
            <a:pPr>
              <a:defRPr/>
            </a:pPr>
            <a:r>
              <a:rPr lang="en-GB" dirty="0" smtClean="0"/>
              <a:t> </a:t>
            </a:r>
            <a:r>
              <a:rPr lang="en-GB" dirty="0" smtClean="0">
                <a:solidFill>
                  <a:schemeClr val="accent2"/>
                </a:solidFill>
              </a:rPr>
              <a:t>Foster care and adoption theme</a:t>
            </a:r>
            <a:endParaRPr lang="en-GB" dirty="0">
              <a:solidFill>
                <a:schemeClr val="accent2"/>
              </a:solidFill>
            </a:endParaRPr>
          </a:p>
        </p:txBody>
      </p:sp>
      <p:sp>
        <p:nvSpPr>
          <p:cNvPr id="3" name="Content Placeholder 2"/>
          <p:cNvSpPr>
            <a:spLocks noGrp="1"/>
          </p:cNvSpPr>
          <p:nvPr>
            <p:ph idx="1"/>
          </p:nvPr>
        </p:nvSpPr>
        <p:spPr/>
        <p:txBody>
          <a:bodyPr>
            <a:normAutofit fontScale="55000" lnSpcReduction="20000"/>
          </a:bodyPr>
          <a:lstStyle/>
          <a:p>
            <a:pPr>
              <a:lnSpc>
                <a:spcPct val="150000"/>
              </a:lnSpc>
              <a:spcBef>
                <a:spcPts val="600"/>
              </a:spcBef>
              <a:spcAft>
                <a:spcPts val="600"/>
              </a:spcAft>
              <a:buNone/>
            </a:pPr>
            <a:r>
              <a:rPr lang="en-GB" sz="2900" b="1" dirty="0" smtClean="0">
                <a:solidFill>
                  <a:schemeClr val="accent2"/>
                </a:solidFill>
                <a:effectLst/>
              </a:rPr>
              <a:t>The Regional Variations Study</a:t>
            </a:r>
          </a:p>
          <a:p>
            <a:pPr>
              <a:lnSpc>
                <a:spcPct val="150000"/>
              </a:lnSpc>
              <a:spcBef>
                <a:spcPts val="600"/>
              </a:spcBef>
              <a:spcAft>
                <a:spcPts val="600"/>
              </a:spcAft>
            </a:pPr>
            <a:r>
              <a:rPr lang="en-GB" sz="2400" b="1" dirty="0" smtClean="0">
                <a:effectLst/>
                <a:latin typeface="Georgia" pitchFamily="18" charset="0"/>
              </a:rPr>
              <a:t>The Care Pathways and Outcomes Study has highlighted marked variations in the placements being provided to children across the different HSC Trusts in Northern Ireland- some Trusts had very high levels of adoption, while others were quite low, and tended to use foster care more often</a:t>
            </a:r>
          </a:p>
          <a:p>
            <a:pPr>
              <a:lnSpc>
                <a:spcPct val="150000"/>
              </a:lnSpc>
              <a:spcBef>
                <a:spcPts val="600"/>
              </a:spcBef>
              <a:spcAft>
                <a:spcPts val="600"/>
              </a:spcAft>
            </a:pPr>
            <a:r>
              <a:rPr lang="en-GB" sz="2400" b="1" dirty="0" smtClean="0">
                <a:effectLst/>
                <a:latin typeface="Georgia" pitchFamily="18" charset="0"/>
              </a:rPr>
              <a:t>E</a:t>
            </a:r>
            <a:r>
              <a:rPr lang="en-GB" sz="2400" b="1" dirty="0" smtClean="0">
                <a:effectLst/>
                <a:latin typeface="Georgia" pitchFamily="18" charset="0"/>
              </a:rPr>
              <a:t>xplore </a:t>
            </a:r>
            <a:r>
              <a:rPr lang="en-GB" sz="2400" b="1" dirty="0" smtClean="0">
                <a:effectLst/>
                <a:latin typeface="Georgia" pitchFamily="18" charset="0"/>
              </a:rPr>
              <a:t>the current extent of regional variation in Northern Ireland in planned long-term placements for children in respect of whom Care Orders were made 4-6 years previously; and the reasons for apparent variations</a:t>
            </a:r>
          </a:p>
          <a:p>
            <a:pPr>
              <a:lnSpc>
                <a:spcPct val="150000"/>
              </a:lnSpc>
              <a:spcBef>
                <a:spcPts val="600"/>
              </a:spcBef>
              <a:spcAft>
                <a:spcPts val="600"/>
              </a:spcAft>
            </a:pPr>
            <a:r>
              <a:rPr lang="en-GB" sz="2400" b="1" dirty="0" smtClean="0">
                <a:effectLst/>
                <a:latin typeface="Georgia" pitchFamily="18" charset="0"/>
              </a:rPr>
              <a:t>Review of social work reports and care plans for 200 children for whom Care Orders were made between </a:t>
            </a:r>
            <a:r>
              <a:rPr lang="en-GB" sz="2400" b="1" dirty="0" smtClean="0">
                <a:effectLst/>
                <a:latin typeface="Georgia" pitchFamily="18" charset="0"/>
              </a:rPr>
              <a:t> </a:t>
            </a:r>
            <a:r>
              <a:rPr lang="en-GB" sz="2400" b="1" dirty="0" smtClean="0">
                <a:effectLst/>
                <a:latin typeface="Georgia" pitchFamily="18" charset="0"/>
              </a:rPr>
              <a:t>2006 </a:t>
            </a:r>
            <a:r>
              <a:rPr lang="en-GB" sz="2400" b="1" dirty="0" smtClean="0">
                <a:effectLst/>
                <a:latin typeface="Georgia" pitchFamily="18" charset="0"/>
              </a:rPr>
              <a:t>and </a:t>
            </a:r>
            <a:r>
              <a:rPr lang="en-GB" sz="2400" b="1" dirty="0" smtClean="0">
                <a:effectLst/>
                <a:latin typeface="Georgia" pitchFamily="18" charset="0"/>
              </a:rPr>
              <a:t> </a:t>
            </a:r>
            <a:r>
              <a:rPr lang="en-GB" sz="2400" b="1" dirty="0" smtClean="0">
                <a:effectLst/>
                <a:latin typeface="Georgia" pitchFamily="18" charset="0"/>
              </a:rPr>
              <a:t>2008 </a:t>
            </a:r>
            <a:r>
              <a:rPr lang="en-GB" sz="2400" b="1" dirty="0" smtClean="0">
                <a:effectLst/>
                <a:latin typeface="Georgia" pitchFamily="18" charset="0"/>
              </a:rPr>
              <a:t>across Northern </a:t>
            </a:r>
            <a:r>
              <a:rPr lang="en-GB" sz="2400" b="1" dirty="0" smtClean="0">
                <a:effectLst/>
                <a:latin typeface="Georgia" pitchFamily="18" charset="0"/>
              </a:rPr>
              <a:t>Ireland</a:t>
            </a:r>
            <a:endParaRPr lang="en-GB" sz="2400" b="1" dirty="0" smtClean="0">
              <a:effectLst/>
              <a:latin typeface="Georgia" pitchFamily="18" charset="0"/>
            </a:endParaRPr>
          </a:p>
          <a:p>
            <a:pPr>
              <a:lnSpc>
                <a:spcPct val="150000"/>
              </a:lnSpc>
              <a:spcBef>
                <a:spcPts val="600"/>
              </a:spcBef>
              <a:spcAft>
                <a:spcPts val="600"/>
              </a:spcAft>
            </a:pPr>
            <a:r>
              <a:rPr lang="en-GB" sz="2400" b="1" dirty="0" smtClean="0">
                <a:effectLst/>
                <a:latin typeface="Georgia" pitchFamily="18" charset="0"/>
              </a:rPr>
              <a:t>T</a:t>
            </a:r>
            <a:r>
              <a:rPr lang="en-GB" sz="2400" b="1" dirty="0" smtClean="0">
                <a:effectLst/>
                <a:latin typeface="Georgia" pitchFamily="18" charset="0"/>
              </a:rPr>
              <a:t>elephone </a:t>
            </a:r>
            <a:r>
              <a:rPr lang="en-GB" sz="2400" b="1" dirty="0" smtClean="0">
                <a:effectLst/>
                <a:latin typeface="Georgia" pitchFamily="18" charset="0"/>
              </a:rPr>
              <a:t>interviews with social work staff, and focus groups with senior managers</a:t>
            </a:r>
            <a:endParaRPr lang="en-GB" sz="2400"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11613" y="260350"/>
            <a:ext cx="5110162" cy="1081088"/>
          </a:xfrm>
        </p:spPr>
        <p:txBody>
          <a:bodyPr/>
          <a:lstStyle/>
          <a:p>
            <a:pPr>
              <a:defRPr/>
            </a:pPr>
            <a:r>
              <a:rPr lang="en-GB" dirty="0" smtClean="0"/>
              <a:t> </a:t>
            </a:r>
            <a:r>
              <a:rPr lang="en-GB" dirty="0" smtClean="0">
                <a:solidFill>
                  <a:schemeClr val="accent6"/>
                </a:solidFill>
              </a:rPr>
              <a:t>Foster care and adoption theme</a:t>
            </a:r>
            <a:endParaRPr lang="en-GB" dirty="0"/>
          </a:p>
        </p:txBody>
      </p:sp>
      <p:sp>
        <p:nvSpPr>
          <p:cNvPr id="3" name="Content Placeholder 2"/>
          <p:cNvSpPr>
            <a:spLocks noGrp="1"/>
          </p:cNvSpPr>
          <p:nvPr>
            <p:ph idx="1"/>
          </p:nvPr>
        </p:nvSpPr>
        <p:spPr>
          <a:xfrm>
            <a:off x="250825" y="1484784"/>
            <a:ext cx="8642350" cy="4403254"/>
          </a:xfrm>
        </p:spPr>
        <p:txBody>
          <a:bodyPr>
            <a:normAutofit fontScale="25000" lnSpcReduction="20000"/>
          </a:bodyPr>
          <a:lstStyle/>
          <a:p>
            <a:pPr>
              <a:lnSpc>
                <a:spcPct val="150000"/>
              </a:lnSpc>
              <a:spcBef>
                <a:spcPts val="600"/>
              </a:spcBef>
              <a:spcAft>
                <a:spcPts val="600"/>
              </a:spcAft>
              <a:buNone/>
            </a:pPr>
            <a:r>
              <a:rPr lang="en-GB" sz="6400" b="1" dirty="0" smtClean="0">
                <a:solidFill>
                  <a:schemeClr val="accent2"/>
                </a:solidFill>
                <a:effectLst/>
              </a:rPr>
              <a:t>The ‘Mind your Health’ Study</a:t>
            </a:r>
          </a:p>
          <a:p>
            <a:pPr>
              <a:lnSpc>
                <a:spcPct val="150000"/>
              </a:lnSpc>
              <a:spcBef>
                <a:spcPts val="600"/>
              </a:spcBef>
              <a:spcAft>
                <a:spcPts val="600"/>
              </a:spcAft>
            </a:pPr>
            <a:r>
              <a:rPr lang="en-GB" sz="6400" b="1" dirty="0" smtClean="0">
                <a:effectLst/>
              </a:rPr>
              <a:t>This study will profile the types of health problems (mental and physical) </a:t>
            </a:r>
            <a:r>
              <a:rPr lang="en-GB" sz="6400" b="1" dirty="0" smtClean="0">
                <a:effectLst/>
              </a:rPr>
              <a:t>LACYP </a:t>
            </a:r>
            <a:r>
              <a:rPr lang="en-GB" sz="6400" b="1" dirty="0" smtClean="0">
                <a:effectLst/>
              </a:rPr>
              <a:t>in Northern Ireland are experiencing, and the range of initiatives being undertaken to improve health outcomes</a:t>
            </a:r>
          </a:p>
          <a:p>
            <a:pPr>
              <a:lnSpc>
                <a:spcPct val="150000"/>
              </a:lnSpc>
              <a:spcBef>
                <a:spcPts val="600"/>
              </a:spcBef>
              <a:spcAft>
                <a:spcPts val="600"/>
              </a:spcAft>
              <a:buFont typeface="Arial" pitchFamily="34" charset="0"/>
              <a:buChar char="•"/>
            </a:pPr>
            <a:r>
              <a:rPr lang="en-GB" sz="6400" b="1" dirty="0" smtClean="0">
                <a:effectLst/>
              </a:rPr>
              <a:t>F</a:t>
            </a:r>
            <a:r>
              <a:rPr lang="en-GB" sz="6400" b="1" dirty="0" smtClean="0">
                <a:effectLst/>
              </a:rPr>
              <a:t>ocus </a:t>
            </a:r>
            <a:r>
              <a:rPr lang="en-GB" sz="6400" b="1" dirty="0" smtClean="0">
                <a:effectLst/>
              </a:rPr>
              <a:t>group interviews in each HSC Trust with social work managers to profile the policies, procedures and service provision for LACYP</a:t>
            </a:r>
          </a:p>
          <a:p>
            <a:pPr>
              <a:lnSpc>
                <a:spcPct val="150000"/>
              </a:lnSpc>
              <a:spcBef>
                <a:spcPts val="600"/>
              </a:spcBef>
              <a:spcAft>
                <a:spcPts val="600"/>
              </a:spcAft>
              <a:buFont typeface="Arial" pitchFamily="34" charset="0"/>
              <a:buChar char="•"/>
            </a:pPr>
            <a:r>
              <a:rPr lang="en-GB" sz="6400" b="1" dirty="0" smtClean="0">
                <a:effectLst/>
              </a:rPr>
              <a:t>A</a:t>
            </a:r>
            <a:r>
              <a:rPr lang="en-GB" sz="6400" b="1" dirty="0" smtClean="0">
                <a:effectLst/>
              </a:rPr>
              <a:t> </a:t>
            </a:r>
            <a:r>
              <a:rPr lang="en-GB" sz="6400" b="1" dirty="0" smtClean="0">
                <a:effectLst/>
              </a:rPr>
              <a:t>telephone survey, focused upon children, with 650 carers across Northern </a:t>
            </a:r>
            <a:r>
              <a:rPr lang="en-GB" sz="6400" b="1" dirty="0" smtClean="0">
                <a:effectLst/>
              </a:rPr>
              <a:t>Ireland</a:t>
            </a:r>
            <a:endParaRPr lang="en-GB" sz="6400" b="1" dirty="0" smtClean="0">
              <a:effectLst/>
            </a:endParaRPr>
          </a:p>
          <a:p>
            <a:pPr>
              <a:lnSpc>
                <a:spcPct val="150000"/>
              </a:lnSpc>
              <a:spcBef>
                <a:spcPts val="600"/>
              </a:spcBef>
              <a:spcAft>
                <a:spcPts val="600"/>
              </a:spcAft>
              <a:buFont typeface="Arial" pitchFamily="34" charset="0"/>
              <a:buChar char="•"/>
            </a:pPr>
            <a:r>
              <a:rPr lang="en-GB" sz="6400" b="1" dirty="0" smtClean="0">
                <a:effectLst/>
              </a:rPr>
              <a:t>F</a:t>
            </a:r>
            <a:r>
              <a:rPr lang="en-GB" sz="6400" b="1" dirty="0" smtClean="0">
                <a:effectLst/>
              </a:rPr>
              <a:t>ace-to-face  </a:t>
            </a:r>
            <a:r>
              <a:rPr lang="en-GB" sz="6400" b="1" dirty="0" smtClean="0">
                <a:effectLst/>
              </a:rPr>
              <a:t>interviews with 60 young people across Northern Ireland</a:t>
            </a:r>
          </a:p>
          <a:p>
            <a:pPr>
              <a:lnSpc>
                <a:spcPct val="150000"/>
              </a:lnSpc>
              <a:spcBef>
                <a:spcPts val="600"/>
              </a:spcBef>
              <a:spcAft>
                <a:spcPts val="600"/>
              </a:spcAft>
              <a:buFont typeface="Arial" pitchFamily="34" charset="0"/>
              <a:buChar char="•"/>
            </a:pPr>
            <a:r>
              <a:rPr lang="en-GB" sz="6400" b="1" dirty="0" smtClean="0">
                <a:effectLst/>
              </a:rPr>
              <a:t>Focus group interviews with a range of professionals involved in meeting the health needs of LACYP in Northern Ireland</a:t>
            </a:r>
          </a:p>
          <a:p>
            <a:pPr>
              <a:buNone/>
              <a:defRPr/>
            </a:pPr>
            <a:endParaRPr lang="en-GB" sz="5600" b="1" dirty="0" smtClean="0">
              <a:effectLs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11613" y="260350"/>
            <a:ext cx="5110162" cy="1081088"/>
          </a:xfrm>
        </p:spPr>
        <p:txBody>
          <a:bodyPr/>
          <a:lstStyle/>
          <a:p>
            <a:pPr>
              <a:defRPr/>
            </a:pPr>
            <a:r>
              <a:rPr lang="en-GB" dirty="0" smtClean="0"/>
              <a:t> </a:t>
            </a:r>
            <a:r>
              <a:rPr lang="en-GB" dirty="0" smtClean="0">
                <a:solidFill>
                  <a:schemeClr val="accent6"/>
                </a:solidFill>
              </a:rPr>
              <a:t>Foster care and adoption theme</a:t>
            </a:r>
            <a:endParaRPr lang="en-GB" dirty="0"/>
          </a:p>
        </p:txBody>
      </p:sp>
      <p:sp>
        <p:nvSpPr>
          <p:cNvPr id="3" name="Content Placeholder 2"/>
          <p:cNvSpPr>
            <a:spLocks noGrp="1"/>
          </p:cNvSpPr>
          <p:nvPr>
            <p:ph idx="1"/>
          </p:nvPr>
        </p:nvSpPr>
        <p:spPr/>
        <p:txBody>
          <a:bodyPr>
            <a:normAutofit fontScale="47500" lnSpcReduction="20000"/>
          </a:bodyPr>
          <a:lstStyle/>
          <a:p>
            <a:pPr>
              <a:lnSpc>
                <a:spcPct val="170000"/>
              </a:lnSpc>
              <a:buNone/>
            </a:pPr>
            <a:r>
              <a:rPr lang="en-GB" sz="3300" b="1" dirty="0" smtClean="0">
                <a:solidFill>
                  <a:schemeClr val="accent2"/>
                </a:solidFill>
                <a:effectLst/>
              </a:rPr>
              <a:t>Impact</a:t>
            </a:r>
          </a:p>
          <a:p>
            <a:pPr>
              <a:lnSpc>
                <a:spcPct val="170000"/>
              </a:lnSpc>
            </a:pPr>
            <a:r>
              <a:rPr lang="en-GB" sz="2900" b="1" dirty="0" smtClean="0">
                <a:effectLst/>
              </a:rPr>
              <a:t>This research is commonly cited by social work and legal practitioners in both Care and Adoption Court proceedings</a:t>
            </a:r>
          </a:p>
          <a:p>
            <a:pPr>
              <a:lnSpc>
                <a:spcPct val="170000"/>
              </a:lnSpc>
            </a:pPr>
            <a:r>
              <a:rPr lang="en-GB" sz="2900" b="1" dirty="0" smtClean="0">
                <a:effectLst/>
              </a:rPr>
              <a:t>A range of initiatives across the HSC Trusts have been influenced by this </a:t>
            </a:r>
            <a:r>
              <a:rPr lang="en-GB" sz="2900" b="1" dirty="0" smtClean="0">
                <a:effectLst/>
              </a:rPr>
              <a:t>work</a:t>
            </a:r>
            <a:r>
              <a:rPr lang="en-GB" sz="2900" b="1" dirty="0" smtClean="0">
                <a:effectLst/>
              </a:rPr>
              <a:t>:</a:t>
            </a:r>
            <a:endParaRPr lang="en-GB" sz="2900" b="1" dirty="0" smtClean="0">
              <a:effectLst/>
            </a:endParaRPr>
          </a:p>
          <a:p>
            <a:pPr>
              <a:lnSpc>
                <a:spcPct val="170000"/>
              </a:lnSpc>
              <a:buFontTx/>
              <a:buChar char="-"/>
            </a:pPr>
            <a:r>
              <a:rPr lang="en-GB" sz="2900" b="1" dirty="0" smtClean="0">
                <a:effectLst/>
              </a:rPr>
              <a:t>T</a:t>
            </a:r>
            <a:r>
              <a:rPr lang="en-GB" sz="2900" b="1" dirty="0" smtClean="0">
                <a:effectLst/>
              </a:rPr>
              <a:t>he </a:t>
            </a:r>
            <a:r>
              <a:rPr lang="en-GB" sz="2900" b="1" dirty="0" smtClean="0">
                <a:effectLst/>
              </a:rPr>
              <a:t>Guide to Case </a:t>
            </a:r>
            <a:r>
              <a:rPr lang="en-GB" sz="2900" b="1" dirty="0" smtClean="0">
                <a:effectLst/>
              </a:rPr>
              <a:t>Management </a:t>
            </a:r>
            <a:r>
              <a:rPr lang="en-GB" sz="2900" b="1" dirty="0" smtClean="0">
                <a:effectLst/>
              </a:rPr>
              <a:t>in Public Law </a:t>
            </a:r>
            <a:r>
              <a:rPr lang="en-GB" sz="2900" b="1" dirty="0" smtClean="0">
                <a:effectLst/>
              </a:rPr>
              <a:t>Proceedings</a:t>
            </a:r>
            <a:endParaRPr lang="en-GB" sz="2900" b="1" dirty="0" smtClean="0">
              <a:effectLst/>
            </a:endParaRPr>
          </a:p>
          <a:p>
            <a:pPr>
              <a:lnSpc>
                <a:spcPct val="170000"/>
              </a:lnSpc>
              <a:buFontTx/>
              <a:buChar char="-"/>
            </a:pPr>
            <a:r>
              <a:rPr lang="en-GB" sz="2900" b="1" dirty="0" smtClean="0">
                <a:effectLst/>
              </a:rPr>
              <a:t>A greater focus on supporting parents when children go home from care in the Southern HSC </a:t>
            </a:r>
            <a:r>
              <a:rPr lang="en-GB" sz="2900" b="1" dirty="0" smtClean="0">
                <a:effectLst/>
              </a:rPr>
              <a:t>Trust</a:t>
            </a:r>
            <a:endParaRPr lang="en-GB" sz="2900" b="1" dirty="0" smtClean="0">
              <a:effectLst/>
            </a:endParaRPr>
          </a:p>
          <a:p>
            <a:pPr>
              <a:lnSpc>
                <a:spcPct val="170000"/>
              </a:lnSpc>
            </a:pPr>
            <a:r>
              <a:rPr lang="en-GB" sz="2900" b="1" dirty="0" smtClean="0">
                <a:effectLst/>
              </a:rPr>
              <a:t>The theme leader (Dr Dominic McSherry) has been appointed to BAAF’s central Research Committee</a:t>
            </a:r>
          </a:p>
          <a:p>
            <a:pPr>
              <a:lnSpc>
                <a:spcPct val="170000"/>
              </a:lnSpc>
              <a:spcBef>
                <a:spcPts val="600"/>
              </a:spcBef>
              <a:spcAft>
                <a:spcPts val="600"/>
              </a:spcAft>
            </a:pPr>
            <a:r>
              <a:rPr lang="en-GB" sz="2900" b="1" dirty="0" smtClean="0">
                <a:effectLst/>
              </a:rPr>
              <a:t>Care Pathways and Outcomes Study  </a:t>
            </a:r>
            <a:r>
              <a:rPr lang="en-GB" sz="2900" b="1" dirty="0" smtClean="0">
                <a:effectLst/>
              </a:rPr>
              <a:t>book</a:t>
            </a:r>
            <a:r>
              <a:rPr lang="en-GB" sz="2900" b="1" dirty="0" smtClean="0">
                <a:effectLst/>
              </a:rPr>
              <a:t> </a:t>
            </a:r>
            <a:r>
              <a:rPr lang="en-GB" sz="2900" b="1" dirty="0" smtClean="0">
                <a:effectLst/>
              </a:rPr>
              <a:t> </a:t>
            </a:r>
            <a:r>
              <a:rPr lang="en-GB" sz="2900" b="1" dirty="0" smtClean="0">
                <a:effectLst/>
              </a:rPr>
              <a:t>will be published by the British Association for Adoption and Fostering (BAAF) in summer </a:t>
            </a:r>
            <a:r>
              <a:rPr lang="en-GB" sz="2900" b="1" dirty="0" smtClean="0">
                <a:effectLst/>
              </a:rPr>
              <a:t>2013</a:t>
            </a:r>
            <a:endParaRPr lang="en-GB" sz="2900"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11613" y="260350"/>
            <a:ext cx="5110162" cy="1081088"/>
          </a:xfrm>
        </p:spPr>
        <p:txBody>
          <a:bodyPr/>
          <a:lstStyle/>
          <a:p>
            <a:pPr>
              <a:defRPr/>
            </a:pPr>
            <a:r>
              <a:rPr lang="en-GB" sz="3200" dirty="0" smtClean="0"/>
              <a:t/>
            </a:r>
            <a:br>
              <a:rPr lang="en-GB" sz="3200" dirty="0" smtClean="0"/>
            </a:br>
            <a:r>
              <a:rPr lang="en-GB" sz="3200" dirty="0" smtClean="0">
                <a:solidFill>
                  <a:schemeClr val="accent2"/>
                </a:solidFill>
              </a:rPr>
              <a:t>3. Safeguarding</a:t>
            </a:r>
            <a:r>
              <a:rPr lang="en-GB" dirty="0" smtClean="0">
                <a:solidFill>
                  <a:schemeClr val="accent2"/>
                </a:solidFill>
              </a:rPr>
              <a:t/>
            </a:r>
            <a:br>
              <a:rPr lang="en-GB" dirty="0" smtClean="0">
                <a:solidFill>
                  <a:schemeClr val="accent2"/>
                </a:solidFill>
              </a:rPr>
            </a:br>
            <a:r>
              <a:rPr lang="en-GB" dirty="0" smtClean="0">
                <a:solidFill>
                  <a:schemeClr val="accent2"/>
                </a:solidFill>
              </a:rPr>
              <a:t> </a:t>
            </a:r>
            <a:endParaRPr lang="en-GB" dirty="0">
              <a:solidFill>
                <a:schemeClr val="accent2"/>
              </a:solidFill>
            </a:endParaRPr>
          </a:p>
        </p:txBody>
      </p:sp>
      <p:sp>
        <p:nvSpPr>
          <p:cNvPr id="3" name="Content Placeholder 2"/>
          <p:cNvSpPr>
            <a:spLocks noGrp="1"/>
          </p:cNvSpPr>
          <p:nvPr>
            <p:ph idx="1"/>
          </p:nvPr>
        </p:nvSpPr>
        <p:spPr/>
        <p:txBody>
          <a:bodyPr>
            <a:normAutofit/>
          </a:bodyPr>
          <a:lstStyle/>
          <a:p>
            <a:pPr marL="514350" indent="-514350"/>
            <a:r>
              <a:rPr lang="en-US" sz="2400" b="1" dirty="0" smtClean="0"/>
              <a:t>Learning from Case Management Reviews- Influencing Practice in Northern Ireland </a:t>
            </a:r>
          </a:p>
          <a:p>
            <a:pPr marL="514350" indent="-514350"/>
            <a:r>
              <a:rPr lang="en-GB" sz="2400" b="1" dirty="0" smtClean="0"/>
              <a:t>Physical Abuse and High Risk families</a:t>
            </a:r>
          </a:p>
          <a:p>
            <a:pPr marL="514350" indent="-514350"/>
            <a:r>
              <a:rPr lang="en-GB" sz="2400" b="1" dirty="0" err="1" smtClean="0"/>
              <a:t>Perinatal</a:t>
            </a:r>
            <a:r>
              <a:rPr lang="en-GB" sz="2400" b="1" dirty="0" smtClean="0"/>
              <a:t> Maternal Disability and Domestic Violence</a:t>
            </a:r>
          </a:p>
          <a:p>
            <a:pPr marL="514350" indent="-514350"/>
            <a:r>
              <a:rPr lang="en-GB" sz="2400" b="1" dirty="0" smtClean="0"/>
              <a:t>Evidence synthesis</a:t>
            </a:r>
          </a:p>
          <a:p>
            <a:pPr>
              <a:buFont typeface="Arial" pitchFamily="34" charset="0"/>
              <a:buChar char="•"/>
            </a:pPr>
            <a:endParaRPr lang="en-GB" sz="2400" kern="1200" dirty="0" smtClean="0">
              <a:effectLst/>
            </a:endParaRPr>
          </a:p>
          <a:p>
            <a:pPr>
              <a:buNone/>
              <a:defRPr/>
            </a:pPr>
            <a:endParaRPr lang="en-GB" sz="2400"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11613" y="260350"/>
            <a:ext cx="5110162" cy="1081088"/>
          </a:xfrm>
        </p:spPr>
        <p:txBody>
          <a:bodyPr/>
          <a:lstStyle/>
          <a:p>
            <a:pPr>
              <a:defRPr/>
            </a:pPr>
            <a:r>
              <a:rPr lang="en-GB" sz="3200" dirty="0" smtClean="0"/>
              <a:t/>
            </a:r>
            <a:br>
              <a:rPr lang="en-GB" sz="3200" dirty="0" smtClean="0"/>
            </a:br>
            <a:r>
              <a:rPr lang="en-US" sz="3200" kern="1200" dirty="0" smtClean="0">
                <a:effectLst/>
              </a:rPr>
              <a:t> </a:t>
            </a:r>
            <a:r>
              <a:rPr lang="en-US" sz="3200" kern="1200" dirty="0" smtClean="0">
                <a:solidFill>
                  <a:schemeClr val="accent2"/>
                </a:solidFill>
              </a:rPr>
              <a:t>Learning from Case Management Reviews</a:t>
            </a:r>
            <a:r>
              <a:rPr lang="en-GB" dirty="0" smtClean="0"/>
              <a:t/>
            </a:r>
            <a:br>
              <a:rPr lang="en-GB" dirty="0" smtClean="0"/>
            </a:br>
            <a:r>
              <a:rPr lang="en-GB" dirty="0" smtClean="0"/>
              <a:t> </a:t>
            </a:r>
            <a:endParaRPr lang="en-GB" dirty="0"/>
          </a:p>
        </p:txBody>
      </p:sp>
      <p:sp>
        <p:nvSpPr>
          <p:cNvPr id="3" name="Content Placeholder 2"/>
          <p:cNvSpPr>
            <a:spLocks noGrp="1"/>
          </p:cNvSpPr>
          <p:nvPr>
            <p:ph idx="1"/>
          </p:nvPr>
        </p:nvSpPr>
        <p:spPr/>
        <p:txBody>
          <a:bodyPr>
            <a:normAutofit fontScale="40000" lnSpcReduction="20000"/>
          </a:bodyPr>
          <a:lstStyle/>
          <a:p>
            <a:pPr>
              <a:buFont typeface="Arial" pitchFamily="34" charset="0"/>
              <a:buChar char="•"/>
            </a:pPr>
            <a:r>
              <a:rPr lang="en-GB" sz="6200" dirty="0" smtClean="0"/>
              <a:t>In </a:t>
            </a:r>
            <a:r>
              <a:rPr lang="en-GB" sz="6200" dirty="0" smtClean="0"/>
              <a:t>2008 the Department of Health, Social Services and Public Safety in Northern Ireland (DHSSPS) commissioned QUB and the NSPCC to evaluate the case management review (CMR) system into non-accidental child deaths and serious child abuse (Lazenbatt et al., 2009; Devaney et al., 2011). The findings from the evaluation have resulted in:</a:t>
            </a:r>
          </a:p>
          <a:p>
            <a:pPr lvl="1"/>
            <a:r>
              <a:rPr lang="en-GB" sz="6200" dirty="0" smtClean="0"/>
              <a:t>Revisions to the policy guidance and processes of case management reviews (CMR) in Northern Ireland</a:t>
            </a:r>
          </a:p>
          <a:p>
            <a:pPr lvl="1"/>
            <a:r>
              <a:rPr lang="en-GB" sz="6200" dirty="0" smtClean="0"/>
              <a:t>The development of new training programmes for staff involved in the process</a:t>
            </a:r>
            <a:endParaRPr lang="en-GB" sz="6200" b="1" dirty="0" smtClean="0"/>
          </a:p>
          <a:p>
            <a:pPr lvl="1"/>
            <a:endParaRPr lang="en-GB" sz="6200" b="1"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11613" y="260350"/>
            <a:ext cx="5110162" cy="1081088"/>
          </a:xfrm>
        </p:spPr>
        <p:txBody>
          <a:bodyPr/>
          <a:lstStyle/>
          <a:p>
            <a:pPr>
              <a:defRPr/>
            </a:pPr>
            <a:r>
              <a:rPr lang="en-GB" sz="3200" dirty="0" smtClean="0"/>
              <a:t/>
            </a:r>
            <a:br>
              <a:rPr lang="en-GB" sz="3200" dirty="0" smtClean="0"/>
            </a:br>
            <a:r>
              <a:rPr lang="en-GB" sz="3200" b="1" dirty="0" smtClean="0">
                <a:solidFill>
                  <a:schemeClr val="accent2"/>
                </a:solidFill>
              </a:rPr>
              <a:t>Physical Abuse and High Risk Families</a:t>
            </a:r>
            <a:r>
              <a:rPr lang="en-GB" sz="3200" dirty="0" smtClean="0">
                <a:solidFill>
                  <a:schemeClr val="accent2"/>
                </a:solidFill>
              </a:rPr>
              <a:t> </a:t>
            </a:r>
            <a:r>
              <a:rPr lang="en-GB" dirty="0" smtClean="0"/>
              <a:t/>
            </a:r>
            <a:br>
              <a:rPr lang="en-GB" dirty="0" smtClean="0"/>
            </a:br>
            <a:r>
              <a:rPr lang="en-GB" dirty="0" smtClean="0"/>
              <a:t> </a:t>
            </a:r>
            <a:endParaRPr lang="en-GB" dirty="0"/>
          </a:p>
        </p:txBody>
      </p:sp>
      <p:sp>
        <p:nvSpPr>
          <p:cNvPr id="3" name="Content Placeholder 2"/>
          <p:cNvSpPr>
            <a:spLocks noGrp="1"/>
          </p:cNvSpPr>
          <p:nvPr>
            <p:ph idx="1"/>
          </p:nvPr>
        </p:nvSpPr>
        <p:spPr/>
        <p:txBody>
          <a:bodyPr>
            <a:normAutofit/>
          </a:bodyPr>
          <a:lstStyle/>
          <a:p>
            <a:r>
              <a:rPr lang="en-US" sz="2400" dirty="0" smtClean="0">
                <a:effectLst/>
              </a:rPr>
              <a:t>NSPCC commissioned a scoping report to include an Evidence-Base for High Risk </a:t>
            </a:r>
            <a:r>
              <a:rPr lang="en-US" sz="2400" dirty="0" smtClean="0">
                <a:effectLst/>
              </a:rPr>
              <a:t>Families </a:t>
            </a:r>
            <a:endParaRPr lang="en-US" sz="2400" dirty="0" smtClean="0">
              <a:effectLst/>
            </a:endParaRPr>
          </a:p>
          <a:p>
            <a:r>
              <a:rPr lang="en-US" sz="2400" dirty="0" smtClean="0">
                <a:effectLst/>
              </a:rPr>
              <a:t>The NSPCC </a:t>
            </a:r>
            <a:r>
              <a:rPr lang="en-GB" sz="2400" dirty="0" smtClean="0">
                <a:effectLst/>
              </a:rPr>
              <a:t>report and book </a:t>
            </a:r>
            <a:r>
              <a:rPr lang="en-US" sz="2400" dirty="0" smtClean="0">
                <a:effectLst/>
              </a:rPr>
              <a:t>aim to </a:t>
            </a:r>
            <a:r>
              <a:rPr lang="en-GB" sz="2400" dirty="0" smtClean="0">
                <a:effectLst/>
              </a:rPr>
              <a:t>increase our understanding of risk, analysis, impact, learning and the current landscape of service delivery in relation to the Physical Abuse in High Risk</a:t>
            </a:r>
          </a:p>
          <a:p>
            <a:pPr>
              <a:buNone/>
            </a:pPr>
            <a:endParaRPr lang="en-GB" sz="1500" dirty="0" smtClean="0"/>
          </a:p>
          <a:p>
            <a:pPr>
              <a:buNone/>
              <a:defRPr/>
            </a:pPr>
            <a:endParaRPr lang="en-GB" sz="2400"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11613" y="260350"/>
            <a:ext cx="5110162" cy="1081088"/>
          </a:xfrm>
        </p:spPr>
        <p:txBody>
          <a:bodyPr/>
          <a:lstStyle/>
          <a:p>
            <a:pPr>
              <a:defRPr/>
            </a:pPr>
            <a:r>
              <a:rPr lang="en-GB" sz="2400" b="1" dirty="0" err="1" smtClean="0">
                <a:solidFill>
                  <a:schemeClr val="accent2"/>
                </a:solidFill>
              </a:rPr>
              <a:t>Perinatal</a:t>
            </a:r>
            <a:r>
              <a:rPr lang="en-GB" sz="2400" b="1" dirty="0" smtClean="0">
                <a:solidFill>
                  <a:schemeClr val="accent2"/>
                </a:solidFill>
              </a:rPr>
              <a:t> Maternal Disability and Domestic Violence</a:t>
            </a:r>
            <a:r>
              <a:rPr lang="en-GB" sz="2400" dirty="0" smtClean="0">
                <a:solidFill>
                  <a:schemeClr val="accent2"/>
                </a:solidFill>
              </a:rPr>
              <a:t> </a:t>
            </a:r>
            <a:endParaRPr lang="en-GB" sz="2400" dirty="0">
              <a:solidFill>
                <a:schemeClr val="accent2"/>
              </a:solidFill>
            </a:endParaRPr>
          </a:p>
        </p:txBody>
      </p:sp>
      <p:sp>
        <p:nvSpPr>
          <p:cNvPr id="3" name="Content Placeholder 2"/>
          <p:cNvSpPr>
            <a:spLocks noGrp="1"/>
          </p:cNvSpPr>
          <p:nvPr>
            <p:ph idx="1"/>
          </p:nvPr>
        </p:nvSpPr>
        <p:spPr>
          <a:xfrm>
            <a:off x="250825" y="1556792"/>
            <a:ext cx="8642350" cy="4331246"/>
          </a:xfrm>
        </p:spPr>
        <p:txBody>
          <a:bodyPr>
            <a:normAutofit fontScale="32500" lnSpcReduction="20000"/>
          </a:bodyPr>
          <a:lstStyle/>
          <a:p>
            <a:r>
              <a:rPr lang="en-GB" sz="5500" dirty="0" smtClean="0"/>
              <a:t>The study is part of on-going collaboration between the University of Dundee; Queen's University Belfast; NHS Fife; NSPCC; Scottish Women's </a:t>
            </a:r>
            <a:r>
              <a:rPr lang="en-GB" sz="5500" dirty="0" smtClean="0"/>
              <a:t>Aid</a:t>
            </a:r>
          </a:p>
          <a:p>
            <a:r>
              <a:rPr lang="en-GB" sz="5500" dirty="0" smtClean="0"/>
              <a:t> </a:t>
            </a:r>
            <a:r>
              <a:rPr lang="en-GB" sz="5500" dirty="0" smtClean="0"/>
              <a:t>This 2013 study was funded by ‘Wellbeing of Women’ and aims to address some important gaps in our knowledge about the </a:t>
            </a:r>
            <a:r>
              <a:rPr lang="en-GB" sz="5500" dirty="0" err="1" smtClean="0"/>
              <a:t>perinatal</a:t>
            </a:r>
            <a:r>
              <a:rPr lang="en-GB" sz="5500" dirty="0" smtClean="0"/>
              <a:t> health and wellbeing of disabled women and their infants who have experienced domestic </a:t>
            </a:r>
            <a:r>
              <a:rPr lang="en-GB" sz="5500" dirty="0" smtClean="0"/>
              <a:t>abuse</a:t>
            </a:r>
          </a:p>
          <a:p>
            <a:r>
              <a:rPr lang="en-GB" sz="5500" dirty="0" smtClean="0"/>
              <a:t> Relationship </a:t>
            </a:r>
            <a:r>
              <a:rPr lang="en-GB" sz="5500" dirty="0" smtClean="0"/>
              <a:t>between disability, domestic abuse and access to maternity healthcare</a:t>
            </a:r>
          </a:p>
          <a:p>
            <a:pPr>
              <a:buNone/>
            </a:pPr>
            <a:r>
              <a:rPr lang="en-GB" sz="5500" b="1" dirty="0" smtClean="0"/>
              <a:t>Key r</a:t>
            </a:r>
            <a:r>
              <a:rPr lang="en-GB" sz="5500" b="1" dirty="0" smtClean="0"/>
              <a:t>esearch </a:t>
            </a:r>
            <a:r>
              <a:rPr lang="en-GB" sz="5500" b="1" dirty="0" smtClean="0"/>
              <a:t>questions</a:t>
            </a:r>
            <a:r>
              <a:rPr lang="en-GB" sz="5500" b="1" dirty="0" smtClean="0"/>
              <a:t>:</a:t>
            </a:r>
            <a:endParaRPr lang="en-GB" sz="5500" dirty="0" smtClean="0"/>
          </a:p>
          <a:p>
            <a:pPr lvl="0"/>
            <a:r>
              <a:rPr lang="en-GB" sz="5500" dirty="0" smtClean="0"/>
              <a:t>Facilitators </a:t>
            </a:r>
            <a:r>
              <a:rPr lang="en-GB" sz="5500" dirty="0" smtClean="0"/>
              <a:t>and/or barriers to accessing and utilising such services?</a:t>
            </a:r>
          </a:p>
          <a:p>
            <a:pPr lvl="0"/>
            <a:r>
              <a:rPr lang="en-US" sz="5500" dirty="0" smtClean="0"/>
              <a:t>How </a:t>
            </a:r>
            <a:r>
              <a:rPr lang="en-US" sz="5500" dirty="0" smtClean="0"/>
              <a:t>effective are strategies to enhance access to and use of maternity services?</a:t>
            </a:r>
            <a:endParaRPr lang="en-GB" sz="5500" dirty="0" smtClean="0"/>
          </a:p>
          <a:p>
            <a:pPr lvl="0"/>
            <a:r>
              <a:rPr lang="en-US" sz="5500" dirty="0" smtClean="0"/>
              <a:t>What do women do to overcome any barriers to access and </a:t>
            </a:r>
            <a:r>
              <a:rPr lang="en-US" sz="5500" dirty="0" err="1" smtClean="0"/>
              <a:t>utilisation</a:t>
            </a:r>
            <a:r>
              <a:rPr lang="en-US" sz="5500" dirty="0" smtClean="0"/>
              <a:t>? </a:t>
            </a:r>
            <a:endParaRPr lang="en-GB" sz="5500" dirty="0" smtClean="0"/>
          </a:p>
          <a:p>
            <a:pPr lvl="0"/>
            <a:r>
              <a:rPr lang="en-US" sz="5500" dirty="0" smtClean="0"/>
              <a:t>What are the priority areas for improving access and </a:t>
            </a:r>
            <a:r>
              <a:rPr lang="en-US" sz="5500" dirty="0" err="1" smtClean="0"/>
              <a:t>utilisation</a:t>
            </a:r>
            <a:r>
              <a:rPr lang="en-US" sz="5500" dirty="0" smtClean="0"/>
              <a:t>?</a:t>
            </a:r>
            <a:endParaRPr lang="en-GB" sz="5500" dirty="0" smtClean="0"/>
          </a:p>
          <a:p>
            <a:pPr lvl="0"/>
            <a:r>
              <a:rPr lang="en-US" sz="5500" dirty="0" smtClean="0"/>
              <a:t>What </a:t>
            </a:r>
            <a:r>
              <a:rPr lang="en-US" sz="5500" dirty="0" err="1" smtClean="0"/>
              <a:t>organisational</a:t>
            </a:r>
            <a:r>
              <a:rPr lang="en-US" sz="5500" dirty="0" smtClean="0"/>
              <a:t> strategies can improve maternity access and </a:t>
            </a:r>
            <a:r>
              <a:rPr lang="en-US" sz="5500" dirty="0" err="1" smtClean="0"/>
              <a:t>utilisation</a:t>
            </a:r>
            <a:r>
              <a:rPr lang="en-US" sz="5500" dirty="0" smtClean="0"/>
              <a:t>?</a:t>
            </a:r>
            <a:endParaRPr lang="en-GB" sz="5500" dirty="0" smtClean="0"/>
          </a:p>
          <a:p>
            <a:pPr>
              <a:defRPr/>
            </a:pPr>
            <a:endParaRPr lang="en-GB"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11613" y="260350"/>
            <a:ext cx="5110162" cy="1081088"/>
          </a:xfrm>
        </p:spPr>
        <p:txBody>
          <a:bodyPr/>
          <a:lstStyle/>
          <a:p>
            <a:pPr>
              <a:defRPr/>
            </a:pPr>
            <a:r>
              <a:rPr lang="en-GB" sz="2400" dirty="0" smtClean="0">
                <a:solidFill>
                  <a:schemeClr val="accent2"/>
                </a:solidFill>
              </a:rPr>
              <a:t>4. Health and wellbeing</a:t>
            </a:r>
            <a:endParaRPr lang="en-GB" sz="2400" dirty="0">
              <a:solidFill>
                <a:schemeClr val="accent2"/>
              </a:solidFill>
            </a:endParaRPr>
          </a:p>
        </p:txBody>
      </p:sp>
      <p:sp>
        <p:nvSpPr>
          <p:cNvPr id="3" name="Content Placeholder 2"/>
          <p:cNvSpPr>
            <a:spLocks noGrp="1"/>
          </p:cNvSpPr>
          <p:nvPr>
            <p:ph idx="1"/>
          </p:nvPr>
        </p:nvSpPr>
        <p:spPr>
          <a:xfrm>
            <a:off x="250825" y="1556792"/>
            <a:ext cx="8642350" cy="4331246"/>
          </a:xfrm>
        </p:spPr>
        <p:txBody>
          <a:bodyPr>
            <a:normAutofit/>
          </a:bodyPr>
          <a:lstStyle/>
          <a:p>
            <a:pPr>
              <a:defRPr/>
            </a:pPr>
            <a:r>
              <a:rPr lang="en-GB" sz="2400" dirty="0" smtClean="0"/>
              <a:t>Examines the extent and nature of mental health problems and disability </a:t>
            </a:r>
            <a:r>
              <a:rPr lang="en-GB" sz="2400" dirty="0" smtClean="0"/>
              <a:t>amongst </a:t>
            </a:r>
            <a:r>
              <a:rPr lang="en-GB" sz="2400" dirty="0" smtClean="0"/>
              <a:t>children and young people</a:t>
            </a:r>
          </a:p>
          <a:p>
            <a:pPr>
              <a:defRPr/>
            </a:pPr>
            <a:r>
              <a:rPr lang="en-GB" sz="2400" dirty="0" smtClean="0"/>
              <a:t>Explores the quality and accessibility of services provided to meet need</a:t>
            </a:r>
          </a:p>
          <a:p>
            <a:pPr>
              <a:defRPr/>
            </a:pPr>
            <a:r>
              <a:rPr lang="en-GB" sz="2400" dirty="0" smtClean="0"/>
              <a:t>Focus on the occurrence of multiple and co-occurring needs and the impact on longer term outcomes</a:t>
            </a:r>
          </a:p>
          <a:p>
            <a:pPr>
              <a:defRPr/>
            </a:pPr>
            <a:r>
              <a:rPr lang="en-GB" sz="2400" dirty="0" smtClean="0"/>
              <a:t>Effectiveness of direct services and policy initiatives in addressing needs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11613" y="260350"/>
            <a:ext cx="5110162" cy="1081088"/>
          </a:xfrm>
        </p:spPr>
        <p:txBody>
          <a:bodyPr/>
          <a:lstStyle/>
          <a:p>
            <a:pPr>
              <a:defRPr/>
            </a:pPr>
            <a:r>
              <a:rPr lang="en-GB" dirty="0" smtClean="0">
                <a:solidFill>
                  <a:schemeClr val="accent2"/>
                </a:solidFill>
              </a:rPr>
              <a:t>Setting the scene</a:t>
            </a:r>
            <a:endParaRPr lang="en-GB" dirty="0">
              <a:solidFill>
                <a:schemeClr val="accent2"/>
              </a:solidFill>
            </a:endParaRPr>
          </a:p>
        </p:txBody>
      </p:sp>
      <p:sp>
        <p:nvSpPr>
          <p:cNvPr id="3" name="Content Placeholder 2"/>
          <p:cNvSpPr>
            <a:spLocks noGrp="1"/>
          </p:cNvSpPr>
          <p:nvPr>
            <p:ph idx="1"/>
          </p:nvPr>
        </p:nvSpPr>
        <p:spPr/>
        <p:txBody>
          <a:bodyPr>
            <a:normAutofit fontScale="92500" lnSpcReduction="20000"/>
          </a:bodyPr>
          <a:lstStyle/>
          <a:p>
            <a:pPr>
              <a:defRPr/>
            </a:pPr>
            <a:r>
              <a:rPr lang="en-GB" dirty="0" smtClean="0"/>
              <a:t>Northern Ireland population of approx 1.8 million </a:t>
            </a:r>
          </a:p>
          <a:p>
            <a:pPr>
              <a:defRPr/>
            </a:pPr>
            <a:r>
              <a:rPr lang="en-GB" dirty="0" smtClean="0"/>
              <a:t>Quarter of our population are children &lt;18</a:t>
            </a:r>
          </a:p>
          <a:p>
            <a:pPr>
              <a:defRPr/>
            </a:pPr>
            <a:r>
              <a:rPr lang="en-GB" dirty="0" smtClean="0"/>
              <a:t>One on four of them below the poverty line</a:t>
            </a:r>
          </a:p>
          <a:p>
            <a:pPr>
              <a:defRPr/>
            </a:pPr>
            <a:r>
              <a:rPr lang="en-GB" dirty="0" smtClean="0"/>
              <a:t>2,500 who are ‘looked after’</a:t>
            </a:r>
          </a:p>
          <a:p>
            <a:pPr>
              <a:defRPr/>
            </a:pPr>
            <a:r>
              <a:rPr lang="en-GB" dirty="0" smtClean="0"/>
              <a:t>80’s &amp; early 90’s research efforts focused on the troubles </a:t>
            </a:r>
          </a:p>
          <a:p>
            <a:pPr>
              <a:defRPr/>
            </a:pPr>
            <a:r>
              <a:rPr lang="en-GB" dirty="0" smtClean="0"/>
              <a:t>Children’s social care research minimal</a:t>
            </a:r>
          </a:p>
          <a:p>
            <a:pPr>
              <a:buFontTx/>
              <a:buNone/>
              <a:defRPr/>
            </a:pPr>
            <a:r>
              <a:rPr lang="en-GB" dirty="0" smtClean="0"/>
              <a:t> </a:t>
            </a:r>
            <a:endParaRPr lang="en-GB"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11613" y="260350"/>
            <a:ext cx="5110162" cy="1081088"/>
          </a:xfrm>
        </p:spPr>
        <p:txBody>
          <a:bodyPr/>
          <a:lstStyle/>
          <a:p>
            <a:pPr>
              <a:defRPr/>
            </a:pPr>
            <a:r>
              <a:rPr lang="en-GB" sz="2400" dirty="0" smtClean="0">
                <a:solidFill>
                  <a:schemeClr val="accent2"/>
                </a:solidFill>
              </a:rPr>
              <a:t>Health and </a:t>
            </a:r>
            <a:r>
              <a:rPr lang="en-GB" sz="2400" dirty="0" smtClean="0">
                <a:solidFill>
                  <a:schemeClr val="accent2"/>
                </a:solidFill>
              </a:rPr>
              <a:t>Wellbeing-current </a:t>
            </a:r>
            <a:r>
              <a:rPr lang="en-GB" sz="2400" dirty="0" smtClean="0">
                <a:solidFill>
                  <a:schemeClr val="accent2"/>
                </a:solidFill>
              </a:rPr>
              <a:t>work</a:t>
            </a:r>
            <a:endParaRPr lang="en-GB" sz="2400" dirty="0">
              <a:solidFill>
                <a:schemeClr val="accent2"/>
              </a:solidFill>
            </a:endParaRPr>
          </a:p>
        </p:txBody>
      </p:sp>
      <p:sp>
        <p:nvSpPr>
          <p:cNvPr id="3" name="Content Placeholder 2"/>
          <p:cNvSpPr>
            <a:spLocks noGrp="1"/>
          </p:cNvSpPr>
          <p:nvPr>
            <p:ph idx="1"/>
          </p:nvPr>
        </p:nvSpPr>
        <p:spPr/>
        <p:txBody>
          <a:bodyPr>
            <a:normAutofit/>
          </a:bodyPr>
          <a:lstStyle/>
          <a:p>
            <a:pPr>
              <a:defRPr/>
            </a:pPr>
            <a:r>
              <a:rPr lang="en-GB" sz="2000" dirty="0" smtClean="0"/>
              <a:t>Wellbeing in the Lives of Disabled Adolescents (</a:t>
            </a:r>
            <a:r>
              <a:rPr lang="en-GB" sz="2000" dirty="0" err="1" smtClean="0"/>
              <a:t>WiLDA</a:t>
            </a:r>
            <a:r>
              <a:rPr lang="en-GB" sz="2000" dirty="0" smtClean="0"/>
              <a:t>)</a:t>
            </a:r>
          </a:p>
          <a:p>
            <a:pPr>
              <a:defRPr/>
            </a:pPr>
            <a:r>
              <a:rPr lang="en-GB" sz="2000" dirty="0" smtClean="0"/>
              <a:t>The GRIEF Study- using linked administrative data to explore what factors affect how people cope after bereavement</a:t>
            </a:r>
          </a:p>
          <a:p>
            <a:pPr>
              <a:defRPr/>
            </a:pPr>
            <a:r>
              <a:rPr lang="en-GB" sz="2000" dirty="0" err="1" smtClean="0"/>
              <a:t>Bamford</a:t>
            </a:r>
            <a:r>
              <a:rPr lang="en-GB" sz="2000" dirty="0" smtClean="0"/>
              <a:t> Rapid Review of mental health and learning disabilities</a:t>
            </a:r>
          </a:p>
          <a:p>
            <a:pPr>
              <a:defRPr/>
            </a:pPr>
            <a:r>
              <a:rPr lang="en-GB" sz="2000" dirty="0" smtClean="0"/>
              <a:t>Systematic Review Series- on state of evidence on personalisation; supported decision making and health insurance</a:t>
            </a:r>
          </a:p>
          <a:p>
            <a:pPr>
              <a:defRPr/>
            </a:pPr>
            <a:r>
              <a:rPr lang="en-GB" sz="2000" dirty="0" smtClean="0"/>
              <a:t>Measurement in autistic spectrum disorder under review (</a:t>
            </a:r>
            <a:r>
              <a:rPr lang="en-GB" sz="2000" dirty="0" err="1" smtClean="0"/>
              <a:t>MeASURe</a:t>
            </a:r>
            <a:r>
              <a:rPr lang="en-GB" sz="2000" dirty="0" smtClean="0"/>
              <a:t>)-team of experts working to identify main constructs of monitoring progress of </a:t>
            </a:r>
            <a:r>
              <a:rPr lang="en-GB" sz="2000" dirty="0" smtClean="0"/>
              <a:t>ASD</a:t>
            </a:r>
            <a:endParaRPr lang="en-GB" sz="2000"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11613" y="260350"/>
            <a:ext cx="5110162" cy="1081088"/>
          </a:xfrm>
        </p:spPr>
        <p:txBody>
          <a:bodyPr/>
          <a:lstStyle/>
          <a:p>
            <a:pPr>
              <a:defRPr/>
            </a:pPr>
            <a:r>
              <a:rPr lang="en-GB" dirty="0" smtClean="0"/>
              <a:t> </a:t>
            </a:r>
            <a:br>
              <a:rPr lang="en-GB" dirty="0" smtClean="0"/>
            </a:br>
            <a:r>
              <a:rPr lang="en-GB" sz="2400" dirty="0" smtClean="0">
                <a:solidFill>
                  <a:schemeClr val="accent2"/>
                </a:solidFill>
              </a:rPr>
              <a:t>5. </a:t>
            </a:r>
            <a:r>
              <a:rPr lang="en-GB" sz="2400" b="1" dirty="0" smtClean="0">
                <a:solidFill>
                  <a:schemeClr val="accent2"/>
                </a:solidFill>
              </a:rPr>
              <a:t>Youth development, lifestyles and social behaviour</a:t>
            </a:r>
            <a:r>
              <a:rPr lang="en-GB" dirty="0" smtClean="0"/>
              <a:t/>
            </a:r>
            <a:br>
              <a:rPr lang="en-GB" dirty="0" smtClean="0"/>
            </a:br>
            <a:endParaRPr lang="en-GB" dirty="0"/>
          </a:p>
        </p:txBody>
      </p:sp>
      <p:sp>
        <p:nvSpPr>
          <p:cNvPr id="3" name="Content Placeholder 2"/>
          <p:cNvSpPr>
            <a:spLocks noGrp="1"/>
          </p:cNvSpPr>
          <p:nvPr>
            <p:ph idx="1"/>
          </p:nvPr>
        </p:nvSpPr>
        <p:spPr/>
        <p:txBody>
          <a:bodyPr>
            <a:normAutofit/>
          </a:bodyPr>
          <a:lstStyle/>
          <a:p>
            <a:pPr marL="0" indent="0" eaLnBrk="1" fontAlgn="auto" hangingPunct="1">
              <a:spcBef>
                <a:spcPts val="0"/>
              </a:spcBef>
              <a:spcAft>
                <a:spcPts val="0"/>
              </a:spcAft>
              <a:buNone/>
              <a:defRPr/>
            </a:pPr>
            <a:r>
              <a:rPr lang="en-GB" sz="2800" b="1" dirty="0" smtClean="0">
                <a:cs typeface="Times New Roman" pitchFamily="18" charset="0"/>
              </a:rPr>
              <a:t>Youth Development, Lifestyles and Social Behaviour</a:t>
            </a:r>
          </a:p>
          <a:p>
            <a:pPr marL="457200" lvl="1" indent="-280988">
              <a:buFont typeface="Arial" pitchFamily="34" charset="0"/>
              <a:buChar char="•"/>
            </a:pPr>
            <a:r>
              <a:rPr lang="en-GB" dirty="0" smtClean="0">
                <a:cs typeface="Times New Roman" pitchFamily="18" charset="0"/>
              </a:rPr>
              <a:t>Belfast Youth Development Study</a:t>
            </a:r>
          </a:p>
          <a:p>
            <a:pPr marL="457200" lvl="1" indent="-280988">
              <a:buFont typeface="Arial" pitchFamily="34" charset="0"/>
              <a:buChar char="•"/>
            </a:pPr>
            <a:r>
              <a:rPr lang="en-GB" dirty="0" smtClean="0">
                <a:cs typeface="Times New Roman" pitchFamily="18" charset="0"/>
              </a:rPr>
              <a:t>Teenage Drinking Cultures</a:t>
            </a:r>
          </a:p>
          <a:p>
            <a:pPr marL="457200" lvl="1" indent="-280988">
              <a:buFont typeface="Arial" pitchFamily="34" charset="0"/>
              <a:buChar char="•"/>
            </a:pPr>
            <a:r>
              <a:rPr lang="en-GB" dirty="0" smtClean="0">
                <a:cs typeface="Times New Roman" pitchFamily="18" charset="0"/>
              </a:rPr>
              <a:t>Young people at risk of problematic drug use</a:t>
            </a:r>
          </a:p>
          <a:p>
            <a:pPr>
              <a:defRPr/>
            </a:pPr>
            <a:endParaRPr lang="en-GB"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11613" y="260350"/>
            <a:ext cx="5110162" cy="1081088"/>
          </a:xfrm>
        </p:spPr>
        <p:txBody>
          <a:bodyPr/>
          <a:lstStyle/>
          <a:p>
            <a:pPr>
              <a:defRPr/>
            </a:pPr>
            <a:r>
              <a:rPr lang="en-GB" dirty="0" smtClean="0"/>
              <a:t> </a:t>
            </a:r>
            <a:r>
              <a:rPr lang="en-GB" sz="2800" dirty="0" smtClean="0">
                <a:solidFill>
                  <a:schemeClr val="accent2"/>
                </a:solidFill>
              </a:rPr>
              <a:t>Children’s and adolescents mental health</a:t>
            </a:r>
            <a:endParaRPr lang="en-GB" sz="2800" dirty="0">
              <a:solidFill>
                <a:schemeClr val="accent2"/>
              </a:solidFill>
            </a:endParaRPr>
          </a:p>
        </p:txBody>
      </p:sp>
      <p:sp>
        <p:nvSpPr>
          <p:cNvPr id="3" name="Content Placeholder 2"/>
          <p:cNvSpPr>
            <a:spLocks noGrp="1"/>
          </p:cNvSpPr>
          <p:nvPr>
            <p:ph idx="1"/>
          </p:nvPr>
        </p:nvSpPr>
        <p:spPr/>
        <p:txBody>
          <a:bodyPr>
            <a:normAutofit lnSpcReduction="10000"/>
          </a:bodyPr>
          <a:lstStyle/>
          <a:p>
            <a:r>
              <a:rPr lang="en-GB" sz="2400" dirty="0" smtClean="0"/>
              <a:t>Investigate the causal mechanisms that explain the developmental course of problem behaviour and mental health problems from childhood to </a:t>
            </a:r>
            <a:r>
              <a:rPr lang="en-GB" sz="2400" dirty="0" smtClean="0"/>
              <a:t>adolescence</a:t>
            </a:r>
            <a:endParaRPr lang="en-GB" sz="2400" dirty="0" smtClean="0"/>
          </a:p>
          <a:p>
            <a:r>
              <a:rPr lang="en-GB" sz="2400" dirty="0" smtClean="0"/>
              <a:t>How problem behaviour </a:t>
            </a:r>
            <a:r>
              <a:rPr lang="en-GB" sz="2400" dirty="0" smtClean="0"/>
              <a:t>in</a:t>
            </a:r>
            <a:r>
              <a:rPr lang="en-GB" sz="2400" dirty="0" smtClean="0"/>
              <a:t> </a:t>
            </a:r>
            <a:r>
              <a:rPr lang="en-GB" sz="2400" dirty="0" smtClean="0"/>
              <a:t>adolescence </a:t>
            </a:r>
            <a:r>
              <a:rPr lang="en-GB" sz="2400" dirty="0" smtClean="0"/>
              <a:t>may have impacts in </a:t>
            </a:r>
            <a:r>
              <a:rPr lang="en-GB" sz="2400" dirty="0" smtClean="0"/>
              <a:t> adulthood; </a:t>
            </a:r>
            <a:r>
              <a:rPr lang="en-GB" sz="2400" dirty="0" smtClean="0"/>
              <a:t>may affect </a:t>
            </a:r>
            <a:r>
              <a:rPr lang="en-GB" sz="2400" dirty="0" smtClean="0"/>
              <a:t>parenting; </a:t>
            </a:r>
            <a:r>
              <a:rPr lang="en-GB" sz="2400" dirty="0" smtClean="0"/>
              <a:t>mechanisms of inter-generational </a:t>
            </a:r>
            <a:r>
              <a:rPr lang="en-GB" sz="2400" dirty="0" smtClean="0"/>
              <a:t>transmission </a:t>
            </a:r>
            <a:endParaRPr lang="en-GB" sz="2400" dirty="0" smtClean="0"/>
          </a:p>
          <a:p>
            <a:r>
              <a:rPr lang="en-GB" sz="2400" dirty="0" smtClean="0"/>
              <a:t>Flagship study: Belfast Youth Development Study (BYDS)</a:t>
            </a:r>
          </a:p>
          <a:p>
            <a:pPr lvl="1"/>
            <a:r>
              <a:rPr lang="en-GB" sz="2000" dirty="0" smtClean="0"/>
              <a:t>Longitudinal study from 11 years to 21 years of age.</a:t>
            </a:r>
          </a:p>
          <a:p>
            <a:pPr lvl="1"/>
            <a:r>
              <a:rPr lang="en-GB" sz="2000" dirty="0" smtClean="0"/>
              <a:t>Over 5,000 adolescents from 43 schools in Belfast, Ballymena, </a:t>
            </a:r>
            <a:r>
              <a:rPr lang="en-GB" sz="2000" dirty="0" err="1" smtClean="0"/>
              <a:t>Downpatrick</a:t>
            </a:r>
            <a:r>
              <a:rPr lang="en-GB" sz="2000" dirty="0" smtClean="0"/>
              <a:t>.</a:t>
            </a:r>
          </a:p>
          <a:p>
            <a:pPr lvl="1"/>
            <a:r>
              <a:rPr lang="en-GB" sz="2000" dirty="0" smtClean="0"/>
              <a:t>Self-reported questionnaire data on adolescent’s behaviour, family, peers, schools and neighbourhoods.</a:t>
            </a:r>
          </a:p>
          <a:p>
            <a:pPr>
              <a:defRPr/>
            </a:pPr>
            <a:endParaRPr lang="en-GB" dirty="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11613" y="260350"/>
            <a:ext cx="5110162" cy="1081088"/>
          </a:xfrm>
        </p:spPr>
        <p:txBody>
          <a:bodyPr/>
          <a:lstStyle/>
          <a:p>
            <a:pPr>
              <a:defRPr/>
            </a:pPr>
            <a:r>
              <a:rPr lang="en-GB" sz="2800" dirty="0" smtClean="0">
                <a:solidFill>
                  <a:schemeClr val="accent2"/>
                </a:solidFill>
              </a:rPr>
              <a:t>Neighbourhood and school</a:t>
            </a:r>
            <a:endParaRPr lang="en-GB" sz="2800" dirty="0">
              <a:solidFill>
                <a:schemeClr val="accent2"/>
              </a:solidFill>
            </a:endParaRPr>
          </a:p>
        </p:txBody>
      </p:sp>
      <p:sp>
        <p:nvSpPr>
          <p:cNvPr id="3" name="Content Placeholder 2"/>
          <p:cNvSpPr>
            <a:spLocks noGrp="1"/>
          </p:cNvSpPr>
          <p:nvPr>
            <p:ph idx="1"/>
          </p:nvPr>
        </p:nvSpPr>
        <p:spPr/>
        <p:txBody>
          <a:bodyPr>
            <a:normAutofit/>
          </a:bodyPr>
          <a:lstStyle/>
          <a:p>
            <a:pPr>
              <a:spcBef>
                <a:spcPts val="1200"/>
              </a:spcBef>
              <a:buFont typeface="Arial" charset="0"/>
              <a:buChar char="•"/>
            </a:pPr>
            <a:r>
              <a:rPr lang="en-GB" sz="2000" dirty="0" smtClean="0"/>
              <a:t>Variations in adolescents’ heavy drinking across neighbourhoods and </a:t>
            </a:r>
            <a:r>
              <a:rPr lang="en-GB" sz="2000" dirty="0" smtClean="0"/>
              <a:t>schools</a:t>
            </a:r>
            <a:endParaRPr lang="en-GB" sz="2000" dirty="0" smtClean="0"/>
          </a:p>
          <a:p>
            <a:pPr>
              <a:spcBef>
                <a:spcPts val="1200"/>
              </a:spcBef>
              <a:buFont typeface="Arial" charset="0"/>
              <a:buChar char="•"/>
            </a:pPr>
            <a:r>
              <a:rPr lang="en-GB" sz="2000" dirty="0" smtClean="0"/>
              <a:t>Relationships between neighbourhood deprivation and individual changes in patterns of substance </a:t>
            </a:r>
            <a:r>
              <a:rPr lang="en-GB" sz="2000" dirty="0" smtClean="0"/>
              <a:t>use</a:t>
            </a:r>
            <a:endParaRPr lang="en-GB" sz="2000" dirty="0" smtClean="0"/>
          </a:p>
          <a:p>
            <a:pPr>
              <a:spcBef>
                <a:spcPts val="1200"/>
              </a:spcBef>
              <a:buFont typeface="Arial" charset="0"/>
              <a:buChar char="•"/>
            </a:pPr>
            <a:r>
              <a:rPr lang="en-GB" sz="2000" dirty="0" smtClean="0"/>
              <a:t>Influence of neighbourhood social and leisure facilities on substance use and antisocial </a:t>
            </a:r>
            <a:r>
              <a:rPr lang="en-GB" sz="2000" dirty="0" smtClean="0"/>
              <a:t>behaviour</a:t>
            </a:r>
            <a:endParaRPr lang="en-GB" sz="2000" dirty="0" smtClean="0"/>
          </a:p>
          <a:p>
            <a:pPr>
              <a:defRPr/>
            </a:pPr>
            <a:r>
              <a:rPr lang="en-GB" sz="2000" dirty="0" smtClean="0"/>
              <a:t>School influence on substance use: how school safety and ethos affects adolescents’ heavy drinking, smoking and illicit drugs </a:t>
            </a:r>
            <a:r>
              <a:rPr lang="en-GB" sz="2000" dirty="0" smtClean="0"/>
              <a:t>use</a:t>
            </a:r>
            <a:endParaRPr lang="en-GB" sz="2000" dirty="0" smtClean="0"/>
          </a:p>
          <a:p>
            <a:pPr>
              <a:defRPr/>
            </a:pPr>
            <a:endParaRPr lang="en-GB" dirty="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11613" y="260350"/>
            <a:ext cx="5110162" cy="1081088"/>
          </a:xfrm>
        </p:spPr>
        <p:txBody>
          <a:bodyPr/>
          <a:lstStyle/>
          <a:p>
            <a:pPr>
              <a:defRPr/>
            </a:pPr>
            <a:r>
              <a:rPr lang="en-GB" dirty="0" smtClean="0">
                <a:solidFill>
                  <a:schemeClr val="accent2"/>
                </a:solidFill>
              </a:rPr>
              <a:t>Adolescent behaviour </a:t>
            </a:r>
            <a:endParaRPr lang="en-GB" dirty="0">
              <a:solidFill>
                <a:schemeClr val="accent2"/>
              </a:solidFill>
            </a:endParaRPr>
          </a:p>
        </p:txBody>
      </p:sp>
      <p:sp>
        <p:nvSpPr>
          <p:cNvPr id="3" name="Content Placeholder 2"/>
          <p:cNvSpPr>
            <a:spLocks noGrp="1"/>
          </p:cNvSpPr>
          <p:nvPr>
            <p:ph idx="1"/>
          </p:nvPr>
        </p:nvSpPr>
        <p:spPr/>
        <p:txBody>
          <a:bodyPr>
            <a:normAutofit fontScale="70000" lnSpcReduction="20000"/>
          </a:bodyPr>
          <a:lstStyle/>
          <a:p>
            <a:pPr>
              <a:spcBef>
                <a:spcPts val="1200"/>
              </a:spcBef>
              <a:buFont typeface="Arial" charset="0"/>
              <a:buChar char="•"/>
            </a:pPr>
            <a:r>
              <a:rPr lang="en-GB" dirty="0" smtClean="0"/>
              <a:t>Offending behaviour: the nature, extent and variation in this behaviour among young people; risk and protective factors; how offending can contribute to social exclusion.</a:t>
            </a:r>
          </a:p>
          <a:p>
            <a:pPr marL="457200" lvl="1" indent="0">
              <a:spcBef>
                <a:spcPts val="1200"/>
              </a:spcBef>
            </a:pPr>
            <a:r>
              <a:rPr lang="en-GB" dirty="0" smtClean="0"/>
              <a:t>Founder: </a:t>
            </a:r>
            <a:r>
              <a:rPr lang="en-GB" i="1" dirty="0" smtClean="0"/>
              <a:t>OFMDFM</a:t>
            </a:r>
          </a:p>
          <a:p>
            <a:pPr>
              <a:spcBef>
                <a:spcPts val="1200"/>
              </a:spcBef>
              <a:buFont typeface="Arial" charset="0"/>
              <a:buChar char="•"/>
            </a:pPr>
            <a:r>
              <a:rPr lang="en-GB" dirty="0" smtClean="0"/>
              <a:t>Socioeconomic influences on risky drinking behaviours in young people: social gradients in trajectories of alcohol use and alcohol-related harm</a:t>
            </a:r>
          </a:p>
          <a:p>
            <a:pPr marL="457200" lvl="1" indent="0">
              <a:spcBef>
                <a:spcPts val="1200"/>
              </a:spcBef>
            </a:pPr>
            <a:r>
              <a:rPr lang="en-GB" dirty="0" smtClean="0"/>
              <a:t>Founder: </a:t>
            </a:r>
            <a:r>
              <a:rPr lang="en-GB" i="1" dirty="0" smtClean="0"/>
              <a:t>Alcohol Research UK</a:t>
            </a:r>
          </a:p>
          <a:p>
            <a:pPr>
              <a:spcBef>
                <a:spcPts val="1200"/>
              </a:spcBef>
              <a:buFont typeface="Arial" charset="0"/>
              <a:buChar char="•"/>
            </a:pPr>
            <a:r>
              <a:rPr lang="en-GB" dirty="0" smtClean="0"/>
              <a:t>Family, peer and schools processes in the development of resilience to drinking among young people in Northern Ireland within the context of parental alcohol use.</a:t>
            </a:r>
          </a:p>
          <a:p>
            <a:pPr marL="457200" lvl="1" indent="0">
              <a:spcBef>
                <a:spcPts val="1200"/>
              </a:spcBef>
            </a:pPr>
            <a:r>
              <a:rPr lang="en-GB" i="1" dirty="0" smtClean="0"/>
              <a:t>Commissioned research </a:t>
            </a:r>
            <a:r>
              <a:rPr lang="en-GB" i="1" dirty="0" err="1" smtClean="0"/>
              <a:t>Bamford</a:t>
            </a:r>
            <a:r>
              <a:rPr lang="en-GB" i="1" dirty="0" smtClean="0"/>
              <a:t> implementation </a:t>
            </a:r>
          </a:p>
          <a:p>
            <a:pPr>
              <a:defRPr/>
            </a:pPr>
            <a:endParaRPr lang="en-GB" b="1" dirty="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11613" y="260350"/>
            <a:ext cx="5110162" cy="1081088"/>
          </a:xfrm>
        </p:spPr>
        <p:txBody>
          <a:bodyPr/>
          <a:lstStyle/>
          <a:p>
            <a:pPr>
              <a:defRPr/>
            </a:pPr>
            <a:r>
              <a:rPr lang="en-GB" dirty="0" smtClean="0">
                <a:solidFill>
                  <a:schemeClr val="accent2"/>
                </a:solidFill>
              </a:rPr>
              <a:t>Longitudinal work </a:t>
            </a:r>
            <a:endParaRPr lang="en-GB" dirty="0">
              <a:solidFill>
                <a:schemeClr val="accent2"/>
              </a:solidFill>
            </a:endParaRPr>
          </a:p>
        </p:txBody>
      </p:sp>
      <p:sp>
        <p:nvSpPr>
          <p:cNvPr id="3" name="Content Placeholder 2"/>
          <p:cNvSpPr>
            <a:spLocks noGrp="1"/>
          </p:cNvSpPr>
          <p:nvPr>
            <p:ph idx="1"/>
          </p:nvPr>
        </p:nvSpPr>
        <p:spPr/>
        <p:txBody>
          <a:bodyPr>
            <a:normAutofit fontScale="77500" lnSpcReduction="20000"/>
          </a:bodyPr>
          <a:lstStyle/>
          <a:p>
            <a:pPr>
              <a:spcBef>
                <a:spcPts val="1200"/>
              </a:spcBef>
              <a:buFont typeface="Arial" charset="0"/>
              <a:buChar char="•"/>
            </a:pPr>
            <a:r>
              <a:rPr lang="en-GB" dirty="0" smtClean="0"/>
              <a:t>Causal mechanisms between parent-child interactions and drinking behaviour during </a:t>
            </a:r>
            <a:r>
              <a:rPr lang="en-GB" dirty="0" smtClean="0"/>
              <a:t>adolescence</a:t>
            </a:r>
            <a:endParaRPr lang="en-GB" dirty="0" smtClean="0"/>
          </a:p>
          <a:p>
            <a:pPr marL="457200" lvl="1" indent="0">
              <a:spcBef>
                <a:spcPts val="1200"/>
              </a:spcBef>
            </a:pPr>
            <a:r>
              <a:rPr lang="en-GB" dirty="0" smtClean="0"/>
              <a:t>Founder: </a:t>
            </a:r>
            <a:r>
              <a:rPr lang="en-GB" i="1" dirty="0" smtClean="0"/>
              <a:t>Alcohol Research UK</a:t>
            </a:r>
          </a:p>
          <a:p>
            <a:pPr>
              <a:spcBef>
                <a:spcPts val="1200"/>
              </a:spcBef>
              <a:buFont typeface="Arial" charset="0"/>
              <a:buChar char="•"/>
            </a:pPr>
            <a:r>
              <a:rPr lang="en-GB" dirty="0" smtClean="0"/>
              <a:t>Coming down or staying down?: The longer term effects of ecstasy use on </a:t>
            </a:r>
            <a:r>
              <a:rPr lang="en-GB" dirty="0" smtClean="0"/>
              <a:t>mood</a:t>
            </a:r>
            <a:endParaRPr lang="en-GB" dirty="0" smtClean="0"/>
          </a:p>
          <a:p>
            <a:pPr>
              <a:spcBef>
                <a:spcPts val="1200"/>
              </a:spcBef>
              <a:buFont typeface="Arial" charset="0"/>
              <a:buChar char="•"/>
            </a:pPr>
            <a:r>
              <a:rPr lang="en-GB" dirty="0" smtClean="0"/>
              <a:t>Patterns, risk-factors and distal outcomes of heavy cannabis use in </a:t>
            </a:r>
            <a:r>
              <a:rPr lang="en-GB" dirty="0" smtClean="0"/>
              <a:t>adolescence</a:t>
            </a:r>
            <a:endParaRPr lang="en-GB" dirty="0" smtClean="0"/>
          </a:p>
          <a:p>
            <a:pPr>
              <a:spcBef>
                <a:spcPts val="1200"/>
              </a:spcBef>
              <a:buFont typeface="Arial" charset="0"/>
              <a:buChar char="•"/>
            </a:pPr>
            <a:r>
              <a:rPr lang="en-GB" dirty="0" smtClean="0"/>
              <a:t>How factors such as age, gender, family support, employment and religion affect how people cope after </a:t>
            </a:r>
            <a:r>
              <a:rPr lang="en-GB" dirty="0" smtClean="0"/>
              <a:t>bereavement</a:t>
            </a:r>
            <a:endParaRPr lang="en-GB" dirty="0" smtClean="0"/>
          </a:p>
          <a:p>
            <a:pPr marL="857250" lvl="3" indent="-404813">
              <a:spcBef>
                <a:spcPts val="1200"/>
              </a:spcBef>
            </a:pPr>
            <a:r>
              <a:rPr lang="en-GB" dirty="0" smtClean="0"/>
              <a:t>Founder: </a:t>
            </a:r>
            <a:r>
              <a:rPr lang="en-GB" i="1" dirty="0" smtClean="0"/>
              <a:t>ESRC</a:t>
            </a:r>
            <a:endParaRPr lang="en-GB" dirty="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3"/>
          <p:cNvPicPr>
            <a:picLocks noChangeAspect="1"/>
          </p:cNvPicPr>
          <p:nvPr/>
        </p:nvPicPr>
        <p:blipFill>
          <a:blip r:embed="rId3" cstate="print"/>
          <a:srcRect/>
          <a:stretch>
            <a:fillRect/>
          </a:stretch>
        </p:blipFill>
        <p:spPr bwMode="auto">
          <a:xfrm>
            <a:off x="1008063" y="360363"/>
            <a:ext cx="3927475" cy="5399087"/>
          </a:xfrm>
          <a:prstGeom prst="rect">
            <a:avLst/>
          </a:prstGeom>
          <a:noFill/>
          <a:ln w="9525">
            <a:noFill/>
            <a:miter lim="800000"/>
            <a:headEnd/>
            <a:tailEnd/>
          </a:ln>
        </p:spPr>
      </p:pic>
      <p:sp>
        <p:nvSpPr>
          <p:cNvPr id="18435" name="TextBox 4"/>
          <p:cNvSpPr txBox="1">
            <a:spLocks noChangeArrowheads="1"/>
          </p:cNvSpPr>
          <p:nvPr/>
        </p:nvSpPr>
        <p:spPr bwMode="auto">
          <a:xfrm>
            <a:off x="5003800" y="2133600"/>
            <a:ext cx="4105275" cy="2554288"/>
          </a:xfrm>
          <a:prstGeom prst="rect">
            <a:avLst/>
          </a:prstGeom>
          <a:noFill/>
          <a:ln w="9525">
            <a:noFill/>
            <a:miter lim="800000"/>
            <a:headEnd/>
            <a:tailEnd/>
          </a:ln>
        </p:spPr>
        <p:txBody>
          <a:bodyPr>
            <a:spAutoFit/>
          </a:bodyPr>
          <a:lstStyle/>
          <a:p>
            <a:r>
              <a:rPr lang="en-GB" sz="2000" i="1">
                <a:solidFill>
                  <a:schemeClr val="bg1"/>
                </a:solidFill>
                <a:latin typeface="Arial" charset="0"/>
                <a:cs typeface="Arial" charset="0"/>
              </a:rPr>
              <a:t>“ The study not only made us aware of the differences in practices in the different Trusts, but it also demonstrated the impact on children themselves and indeed on the stress levels of their carers of the different care arrangements…”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3"/>
          <p:cNvPicPr>
            <a:picLocks noChangeAspect="1"/>
          </p:cNvPicPr>
          <p:nvPr/>
        </p:nvPicPr>
        <p:blipFill>
          <a:blip r:embed="rId3" cstate="print"/>
          <a:srcRect/>
          <a:stretch>
            <a:fillRect/>
          </a:stretch>
        </p:blipFill>
        <p:spPr bwMode="auto">
          <a:xfrm>
            <a:off x="1008063" y="360363"/>
            <a:ext cx="3927475" cy="5399087"/>
          </a:xfrm>
          <a:prstGeom prst="rect">
            <a:avLst/>
          </a:prstGeom>
          <a:noFill/>
          <a:ln w="9525">
            <a:noFill/>
            <a:miter lim="800000"/>
            <a:headEnd/>
            <a:tailEnd/>
          </a:ln>
        </p:spPr>
      </p:pic>
      <p:sp>
        <p:nvSpPr>
          <p:cNvPr id="19459" name="TextBox 4"/>
          <p:cNvSpPr txBox="1">
            <a:spLocks noChangeArrowheads="1"/>
          </p:cNvSpPr>
          <p:nvPr/>
        </p:nvSpPr>
        <p:spPr bwMode="auto">
          <a:xfrm>
            <a:off x="5003800" y="2133600"/>
            <a:ext cx="4105275" cy="2862263"/>
          </a:xfrm>
          <a:prstGeom prst="rect">
            <a:avLst/>
          </a:prstGeom>
          <a:noFill/>
          <a:ln w="9525">
            <a:noFill/>
            <a:miter lim="800000"/>
            <a:headEnd/>
            <a:tailEnd/>
          </a:ln>
        </p:spPr>
        <p:txBody>
          <a:bodyPr>
            <a:spAutoFit/>
          </a:bodyPr>
          <a:lstStyle/>
          <a:p>
            <a:r>
              <a:rPr lang="en-GB" sz="2000" i="1">
                <a:solidFill>
                  <a:schemeClr val="bg1"/>
                </a:solidFill>
                <a:latin typeface="Arial" charset="0"/>
                <a:cs typeface="Arial" charset="0"/>
              </a:rPr>
              <a:t>Referring to the 10 year Strategy for Children and Young People</a:t>
            </a:r>
          </a:p>
          <a:p>
            <a:endParaRPr lang="en-GB" sz="2000" i="1">
              <a:solidFill>
                <a:schemeClr val="bg1"/>
              </a:solidFill>
              <a:latin typeface="Arial" charset="0"/>
              <a:cs typeface="Arial" charset="0"/>
            </a:endParaRPr>
          </a:p>
          <a:p>
            <a:r>
              <a:rPr lang="en-GB" sz="2000" i="1">
                <a:solidFill>
                  <a:schemeClr val="bg1"/>
                </a:solidFill>
                <a:latin typeface="Arial" charset="0"/>
                <a:cs typeface="Arial" charset="0"/>
              </a:rPr>
              <a:t>“ [The ICCR] have continued to cluster their research around those high level outcomes making sure that their work continues to be relevant and support future policy development…”</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accent2"/>
                </a:solidFill>
              </a:rPr>
              <a:t>ICCR</a:t>
            </a:r>
            <a:endParaRPr lang="en-GB" dirty="0">
              <a:solidFill>
                <a:schemeClr val="accent2"/>
              </a:solidFill>
            </a:endParaRPr>
          </a:p>
        </p:txBody>
      </p:sp>
      <p:sp>
        <p:nvSpPr>
          <p:cNvPr id="3" name="Content Placeholder 2"/>
          <p:cNvSpPr>
            <a:spLocks noGrp="1"/>
          </p:cNvSpPr>
          <p:nvPr>
            <p:ph idx="1"/>
          </p:nvPr>
        </p:nvSpPr>
        <p:spPr/>
        <p:txBody>
          <a:bodyPr/>
          <a:lstStyle/>
          <a:p>
            <a:pPr>
              <a:buNone/>
            </a:pPr>
            <a:r>
              <a:rPr lang="en-GB" b="1" dirty="0" smtClean="0"/>
              <a:t>6 College Park, Belfast BT7 1LP</a:t>
            </a:r>
          </a:p>
          <a:p>
            <a:pPr>
              <a:buNone/>
            </a:pPr>
            <a:r>
              <a:rPr lang="en-GB" b="1" dirty="0" smtClean="0"/>
              <a:t>90975922</a:t>
            </a:r>
          </a:p>
          <a:p>
            <a:pPr>
              <a:buNone/>
            </a:pPr>
            <a:r>
              <a:rPr lang="en-GB" b="1" dirty="0" smtClean="0"/>
              <a:t>ICCR@qub.ac.uk</a:t>
            </a:r>
            <a:endParaRPr lang="en-GB" b="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11613" y="260350"/>
            <a:ext cx="5110162" cy="1081088"/>
          </a:xfrm>
        </p:spPr>
        <p:txBody>
          <a:bodyPr/>
          <a:lstStyle/>
          <a:p>
            <a:pPr>
              <a:defRPr/>
            </a:pPr>
            <a:r>
              <a:rPr lang="en-GB" dirty="0" smtClean="0">
                <a:solidFill>
                  <a:schemeClr val="accent2"/>
                </a:solidFill>
              </a:rPr>
              <a:t>ICCR In the Beginning</a:t>
            </a:r>
            <a:endParaRPr lang="en-GB" dirty="0">
              <a:solidFill>
                <a:schemeClr val="accent2"/>
              </a:solidFill>
            </a:endParaRPr>
          </a:p>
        </p:txBody>
      </p:sp>
      <p:sp>
        <p:nvSpPr>
          <p:cNvPr id="3" name="Content Placeholder 2"/>
          <p:cNvSpPr>
            <a:spLocks noGrp="1"/>
          </p:cNvSpPr>
          <p:nvPr>
            <p:ph idx="1"/>
          </p:nvPr>
        </p:nvSpPr>
        <p:spPr/>
        <p:txBody>
          <a:bodyPr/>
          <a:lstStyle/>
          <a:p>
            <a:pPr>
              <a:defRPr/>
            </a:pPr>
            <a:r>
              <a:rPr lang="en-GB" dirty="0" smtClean="0"/>
              <a:t>Founded in 1995 -direct response to demand from the children’s sector in NI</a:t>
            </a:r>
          </a:p>
          <a:p>
            <a:pPr>
              <a:defRPr/>
            </a:pPr>
            <a:r>
              <a:rPr lang="en-GB" dirty="0" smtClean="0"/>
              <a:t>Three way partnership between QUB  Health Boards and Department of Health in NI</a:t>
            </a:r>
          </a:p>
          <a:p>
            <a:pPr>
              <a:defRPr/>
            </a:pPr>
            <a:r>
              <a:rPr lang="en-GB" dirty="0" smtClean="0"/>
              <a:t>Original mandate was to examine the implementation of the Children (NI) Order</a:t>
            </a:r>
          </a:p>
          <a:p>
            <a:pPr>
              <a:defRPr/>
            </a:pPr>
            <a:r>
              <a:rPr lang="en-GB" dirty="0" smtClean="0"/>
              <a:t>Annual income approx £1 million per annum</a:t>
            </a:r>
          </a:p>
          <a:p>
            <a:pPr>
              <a:defRPr/>
            </a:pPr>
            <a:endParaRPr lang="en-GB" dirty="0" smtClean="0"/>
          </a:p>
          <a:p>
            <a:pPr>
              <a:defRPr/>
            </a:pPr>
            <a:endParaRPr lang="en-GB" dirty="0" smtClean="0"/>
          </a:p>
          <a:p>
            <a:pPr>
              <a:defRPr/>
            </a:pPr>
            <a:endParaRPr lang="en-GB" dirty="0" smtClean="0"/>
          </a:p>
          <a:p>
            <a:pPr>
              <a:defRPr/>
            </a:pPr>
            <a:endParaRPr lang="en-GB"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11613" y="260350"/>
            <a:ext cx="5110162" cy="1081088"/>
          </a:xfrm>
        </p:spPr>
        <p:txBody>
          <a:bodyPr>
            <a:normAutofit fontScale="90000"/>
          </a:bodyPr>
          <a:lstStyle/>
          <a:p>
            <a:pPr>
              <a:defRPr/>
            </a:pPr>
            <a:r>
              <a:rPr lang="en-GB" dirty="0" smtClean="0">
                <a:solidFill>
                  <a:schemeClr val="accent2"/>
                </a:solidFill>
              </a:rPr>
              <a:t>Engaged &amp; Responsive</a:t>
            </a:r>
            <a:endParaRPr lang="en-GB" dirty="0">
              <a:solidFill>
                <a:schemeClr val="accent2"/>
              </a:solidFill>
            </a:endParaRPr>
          </a:p>
        </p:txBody>
      </p:sp>
      <p:sp>
        <p:nvSpPr>
          <p:cNvPr id="3" name="Content Placeholder 2"/>
          <p:cNvSpPr>
            <a:spLocks noGrp="1"/>
          </p:cNvSpPr>
          <p:nvPr>
            <p:ph idx="1"/>
          </p:nvPr>
        </p:nvSpPr>
        <p:spPr/>
        <p:txBody>
          <a:bodyPr>
            <a:normAutofit/>
          </a:bodyPr>
          <a:lstStyle/>
          <a:p>
            <a:pPr>
              <a:defRPr/>
            </a:pPr>
            <a:r>
              <a:rPr lang="en-GB" dirty="0" smtClean="0"/>
              <a:t>ICCR structures always in place to link to children’s sector </a:t>
            </a:r>
          </a:p>
          <a:p>
            <a:pPr>
              <a:defRPr/>
            </a:pPr>
            <a:r>
              <a:rPr lang="en-GB" dirty="0" smtClean="0"/>
              <a:t>Child Care Research Forum</a:t>
            </a:r>
          </a:p>
          <a:p>
            <a:pPr>
              <a:defRPr/>
            </a:pPr>
            <a:r>
              <a:rPr lang="en-GB" dirty="0" smtClean="0"/>
              <a:t>2/3 projects generated by ongoing consultations with sector</a:t>
            </a:r>
          </a:p>
          <a:p>
            <a:pPr>
              <a:defRPr/>
            </a:pPr>
            <a:r>
              <a:rPr lang="en-GB" dirty="0" smtClean="0"/>
              <a:t>Remaining third driven by need for basic research </a:t>
            </a:r>
          </a:p>
          <a:p>
            <a:pPr>
              <a:buFontTx/>
              <a:buNone/>
              <a:defRPr/>
            </a:pPr>
            <a:endParaRPr lang="en-GB" dirty="0" smtClean="0"/>
          </a:p>
          <a:p>
            <a:pPr>
              <a:defRPr/>
            </a:pPr>
            <a:endParaRPr lang="en-GB"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11613" y="260350"/>
            <a:ext cx="5110162" cy="1081088"/>
          </a:xfrm>
        </p:spPr>
        <p:txBody>
          <a:bodyPr/>
          <a:lstStyle/>
          <a:p>
            <a:pPr>
              <a:defRPr/>
            </a:pPr>
            <a:r>
              <a:rPr lang="en-GB" dirty="0" smtClean="0"/>
              <a:t> </a:t>
            </a:r>
            <a:r>
              <a:rPr lang="en-GB" dirty="0" smtClean="0">
                <a:solidFill>
                  <a:schemeClr val="accent2"/>
                </a:solidFill>
              </a:rPr>
              <a:t>ICCR’s Research</a:t>
            </a:r>
            <a:endParaRPr lang="en-GB" dirty="0">
              <a:solidFill>
                <a:schemeClr val="accent2"/>
              </a:solidFill>
            </a:endParaRPr>
          </a:p>
        </p:txBody>
      </p:sp>
      <p:sp>
        <p:nvSpPr>
          <p:cNvPr id="3" name="Content Placeholder 2"/>
          <p:cNvSpPr>
            <a:spLocks noGrp="1"/>
          </p:cNvSpPr>
          <p:nvPr>
            <p:ph idx="1"/>
          </p:nvPr>
        </p:nvSpPr>
        <p:spPr/>
        <p:txBody>
          <a:bodyPr>
            <a:normAutofit/>
          </a:bodyPr>
          <a:lstStyle/>
          <a:p>
            <a:pPr>
              <a:defRPr/>
            </a:pPr>
            <a:r>
              <a:rPr lang="en-GB" dirty="0" smtClean="0"/>
              <a:t>Five key themes</a:t>
            </a:r>
          </a:p>
          <a:p>
            <a:pPr>
              <a:defRPr/>
            </a:pPr>
            <a:r>
              <a:rPr lang="en-GB" dirty="0" smtClean="0"/>
              <a:t>Evaluation</a:t>
            </a:r>
          </a:p>
          <a:p>
            <a:pPr>
              <a:defRPr/>
            </a:pPr>
            <a:r>
              <a:rPr lang="en-GB" dirty="0" smtClean="0"/>
              <a:t>Teaching </a:t>
            </a:r>
          </a:p>
          <a:p>
            <a:pPr>
              <a:defRPr/>
            </a:pPr>
            <a:r>
              <a:rPr lang="en-GB" dirty="0" smtClean="0"/>
              <a:t>Review (</a:t>
            </a:r>
            <a:r>
              <a:rPr lang="en-GB" dirty="0" smtClean="0"/>
              <a:t>Cochrane Developmental</a:t>
            </a:r>
            <a:r>
              <a:rPr lang="en-GB" dirty="0" smtClean="0"/>
              <a:t>, Psychosocial and Learning Problems Group) in ICCR</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11613" y="260350"/>
            <a:ext cx="5110162" cy="1081088"/>
          </a:xfrm>
        </p:spPr>
        <p:txBody>
          <a:bodyPr/>
          <a:lstStyle/>
          <a:p>
            <a:pPr>
              <a:defRPr/>
            </a:pPr>
            <a:r>
              <a:rPr lang="en-GB" dirty="0" smtClean="0">
                <a:solidFill>
                  <a:schemeClr val="accent2"/>
                </a:solidFill>
              </a:rPr>
              <a:t>1. Children and Families</a:t>
            </a:r>
            <a:endParaRPr lang="en-GB" dirty="0">
              <a:solidFill>
                <a:schemeClr val="accent2"/>
              </a:solidFill>
            </a:endParaRPr>
          </a:p>
        </p:txBody>
      </p:sp>
      <p:sp>
        <p:nvSpPr>
          <p:cNvPr id="3" name="Content Placeholder 2"/>
          <p:cNvSpPr>
            <a:spLocks noGrp="1"/>
          </p:cNvSpPr>
          <p:nvPr>
            <p:ph idx="1"/>
          </p:nvPr>
        </p:nvSpPr>
        <p:spPr/>
        <p:txBody>
          <a:bodyPr>
            <a:normAutofit/>
          </a:bodyPr>
          <a:lstStyle/>
          <a:p>
            <a:pPr marL="457200" lvl="1" indent="-280988" eaLnBrk="1" fontAlgn="auto" hangingPunct="1">
              <a:spcBef>
                <a:spcPts val="0"/>
              </a:spcBef>
              <a:spcAft>
                <a:spcPts val="0"/>
              </a:spcAft>
              <a:buFont typeface="Arial" pitchFamily="34" charset="0"/>
              <a:buChar char="•"/>
              <a:defRPr/>
            </a:pPr>
            <a:r>
              <a:rPr lang="en-GB" dirty="0" smtClean="0">
                <a:effectLst/>
                <a:cs typeface="Times New Roman" pitchFamily="18" charset="0"/>
              </a:rPr>
              <a:t>Qualitative, quantitative, mixed, longitudinal methods</a:t>
            </a:r>
          </a:p>
          <a:p>
            <a:pPr marL="457200" lvl="1" indent="-280988" eaLnBrk="1" fontAlgn="auto" hangingPunct="1">
              <a:spcBef>
                <a:spcPts val="0"/>
              </a:spcBef>
              <a:spcAft>
                <a:spcPts val="0"/>
              </a:spcAft>
              <a:buFont typeface="Arial" pitchFamily="34" charset="0"/>
              <a:buChar char="•"/>
              <a:defRPr/>
            </a:pPr>
            <a:r>
              <a:rPr lang="en-GB" dirty="0" smtClean="0">
                <a:effectLst/>
                <a:cs typeface="Times New Roman" pitchFamily="18" charset="0"/>
              </a:rPr>
              <a:t>Use of innovative methods</a:t>
            </a:r>
          </a:p>
          <a:p>
            <a:pPr marL="457200" lvl="1" indent="-280988" eaLnBrk="1" fontAlgn="auto" hangingPunct="1">
              <a:spcBef>
                <a:spcPts val="0"/>
              </a:spcBef>
              <a:spcAft>
                <a:spcPts val="0"/>
              </a:spcAft>
              <a:buFont typeface="Arial" pitchFamily="34" charset="0"/>
              <a:buChar char="•"/>
              <a:defRPr/>
            </a:pPr>
            <a:r>
              <a:rPr lang="en-GB" dirty="0" smtClean="0">
                <a:effectLst/>
                <a:cs typeface="Times New Roman" pitchFamily="18" charset="0"/>
              </a:rPr>
              <a:t>Evaluation of interventions</a:t>
            </a:r>
          </a:p>
          <a:p>
            <a:pPr marL="457200" lvl="1" indent="-280988" eaLnBrk="1" fontAlgn="auto" hangingPunct="1">
              <a:spcBef>
                <a:spcPts val="0"/>
              </a:spcBef>
              <a:spcAft>
                <a:spcPts val="0"/>
              </a:spcAft>
              <a:buFont typeface="Arial" pitchFamily="34" charset="0"/>
              <a:buChar char="•"/>
              <a:defRPr/>
            </a:pPr>
            <a:r>
              <a:rPr lang="en-GB" dirty="0" smtClean="0">
                <a:effectLst/>
                <a:cs typeface="Times New Roman" pitchFamily="18" charset="0"/>
              </a:rPr>
              <a:t>Inform policy and practice</a:t>
            </a:r>
          </a:p>
          <a:p>
            <a:pPr marL="457200" lvl="1" indent="-280988" eaLnBrk="1" fontAlgn="auto" hangingPunct="1">
              <a:spcBef>
                <a:spcPts val="0"/>
              </a:spcBef>
              <a:spcAft>
                <a:spcPts val="0"/>
              </a:spcAft>
              <a:buFont typeface="Arial" pitchFamily="34" charset="0"/>
              <a:buChar char="•"/>
              <a:defRPr/>
            </a:pPr>
            <a:r>
              <a:rPr lang="en-GB" dirty="0" smtClean="0">
                <a:effectLst/>
                <a:cs typeface="Times New Roman" pitchFamily="18" charset="0"/>
              </a:rPr>
              <a:t>Improve outcomes for children</a:t>
            </a:r>
          </a:p>
          <a:p>
            <a:pPr>
              <a:defRPr/>
            </a:pPr>
            <a:endParaRPr lang="en-GB"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11613" y="260350"/>
            <a:ext cx="5110162" cy="1081088"/>
          </a:xfrm>
        </p:spPr>
        <p:txBody>
          <a:bodyPr/>
          <a:lstStyle/>
          <a:p>
            <a:pPr>
              <a:defRPr/>
            </a:pPr>
            <a:r>
              <a:rPr lang="en-GB" dirty="0" smtClean="0">
                <a:solidFill>
                  <a:schemeClr val="accent2"/>
                </a:solidFill>
              </a:rPr>
              <a:t>Children and Families</a:t>
            </a:r>
            <a:endParaRPr lang="en-GB" dirty="0">
              <a:solidFill>
                <a:schemeClr val="accent2"/>
              </a:solidFill>
            </a:endParaRPr>
          </a:p>
        </p:txBody>
      </p:sp>
      <p:sp>
        <p:nvSpPr>
          <p:cNvPr id="3" name="Content Placeholder 2"/>
          <p:cNvSpPr>
            <a:spLocks noGrp="1"/>
          </p:cNvSpPr>
          <p:nvPr>
            <p:ph idx="1"/>
          </p:nvPr>
        </p:nvSpPr>
        <p:spPr/>
        <p:txBody>
          <a:bodyPr>
            <a:normAutofit/>
          </a:bodyPr>
          <a:lstStyle/>
          <a:p>
            <a:pPr marL="457200" lvl="1" indent="-280988" eaLnBrk="1" fontAlgn="auto" hangingPunct="1">
              <a:spcBef>
                <a:spcPts val="0"/>
              </a:spcBef>
              <a:spcAft>
                <a:spcPts val="0"/>
              </a:spcAft>
              <a:buFont typeface="Arial" pitchFamily="34" charset="0"/>
              <a:buChar char="•"/>
              <a:defRPr/>
            </a:pPr>
            <a:r>
              <a:rPr lang="en-GB" sz="2400" kern="1200" dirty="0" smtClean="0">
                <a:effectLst/>
                <a:cs typeface="Times New Roman" pitchFamily="18" charset="0"/>
              </a:rPr>
              <a:t>Evaluation of the Brook Sexual Health Programme</a:t>
            </a:r>
          </a:p>
          <a:p>
            <a:pPr marL="457200" lvl="1" indent="-280988" eaLnBrk="1" fontAlgn="auto" hangingPunct="1">
              <a:spcBef>
                <a:spcPts val="0"/>
              </a:spcBef>
              <a:spcAft>
                <a:spcPts val="0"/>
              </a:spcAft>
              <a:buFont typeface="Arial" pitchFamily="34" charset="0"/>
              <a:buChar char="•"/>
              <a:defRPr/>
            </a:pPr>
            <a:r>
              <a:rPr lang="en-GB" sz="2400" kern="1200" dirty="0" smtClean="0">
                <a:effectLst/>
                <a:cs typeface="Times New Roman" pitchFamily="18" charset="0"/>
              </a:rPr>
              <a:t>Sexual Health of Young People in Care (Republic of Ireland)</a:t>
            </a:r>
          </a:p>
          <a:p>
            <a:pPr marL="457200" lvl="1" indent="-280988" eaLnBrk="1" fontAlgn="auto" hangingPunct="1">
              <a:spcBef>
                <a:spcPts val="0"/>
              </a:spcBef>
              <a:spcAft>
                <a:spcPts val="0"/>
              </a:spcAft>
              <a:buFont typeface="Arial" pitchFamily="34" charset="0"/>
              <a:buChar char="•"/>
              <a:defRPr/>
            </a:pPr>
            <a:r>
              <a:rPr lang="en-GB" sz="2400" dirty="0" smtClean="0">
                <a:effectLst/>
                <a:cs typeface="Times New Roman" pitchFamily="18" charset="0"/>
              </a:rPr>
              <a:t>Parenting UR Teen Evaluation (RCT)</a:t>
            </a:r>
          </a:p>
          <a:p>
            <a:pPr marL="457200" lvl="1" indent="-280988" eaLnBrk="1" fontAlgn="auto" hangingPunct="1">
              <a:spcBef>
                <a:spcPts val="0"/>
              </a:spcBef>
              <a:spcAft>
                <a:spcPts val="0"/>
              </a:spcAft>
              <a:buFont typeface="Arial" pitchFamily="34" charset="0"/>
              <a:buChar char="•"/>
              <a:defRPr/>
            </a:pPr>
            <a:r>
              <a:rPr lang="en-GB" sz="2400" dirty="0" smtClean="0">
                <a:effectLst/>
                <a:cs typeface="Times New Roman" pitchFamily="18" charset="0"/>
              </a:rPr>
              <a:t>The Lifestart Evaluation (RCT)</a:t>
            </a:r>
          </a:p>
          <a:p>
            <a:pPr marL="457200" lvl="1" indent="-280988" eaLnBrk="1" fontAlgn="auto" hangingPunct="1">
              <a:spcBef>
                <a:spcPts val="0"/>
              </a:spcBef>
              <a:spcAft>
                <a:spcPts val="0"/>
              </a:spcAft>
              <a:buFont typeface="Arial" pitchFamily="34" charset="0"/>
              <a:buChar char="•"/>
              <a:defRPr/>
            </a:pPr>
            <a:r>
              <a:rPr lang="en-GB" sz="2400" dirty="0" smtClean="0">
                <a:effectLst/>
                <a:cs typeface="Times New Roman" pitchFamily="18" charset="0"/>
              </a:rPr>
              <a:t>Ready to Learn (</a:t>
            </a:r>
            <a:r>
              <a:rPr lang="en-GB" sz="2400" dirty="0" err="1" smtClean="0">
                <a:effectLst/>
                <a:cs typeface="Times New Roman" pitchFamily="18" charset="0"/>
              </a:rPr>
              <a:t>Barnardo’s</a:t>
            </a:r>
            <a:r>
              <a:rPr lang="en-GB" sz="2400" dirty="0" smtClean="0">
                <a:effectLst/>
                <a:cs typeface="Times New Roman" pitchFamily="18" charset="0"/>
              </a:rPr>
              <a:t>) Evaluation (RCT)</a:t>
            </a:r>
          </a:p>
          <a:p>
            <a:pPr marL="457200" lvl="1" indent="-280988" eaLnBrk="1" fontAlgn="auto" hangingPunct="1">
              <a:spcBef>
                <a:spcPts val="0"/>
              </a:spcBef>
              <a:spcAft>
                <a:spcPts val="0"/>
              </a:spcAft>
              <a:buNone/>
              <a:defRPr/>
            </a:pPr>
            <a:endParaRPr lang="en-GB" sz="2400" dirty="0" smtClean="0">
              <a:effectLst/>
              <a:cs typeface="Times New Roman" pitchFamily="18" charset="0"/>
            </a:endParaRPr>
          </a:p>
          <a:p>
            <a:pPr>
              <a:defRPr/>
            </a:pPr>
            <a:endParaRPr lang="en-GB"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11613" y="260350"/>
            <a:ext cx="5110162" cy="1081088"/>
          </a:xfrm>
        </p:spPr>
        <p:txBody>
          <a:bodyPr/>
          <a:lstStyle/>
          <a:p>
            <a:pPr>
              <a:defRPr/>
            </a:pPr>
            <a:r>
              <a:rPr lang="en-GB" dirty="0" smtClean="0">
                <a:solidFill>
                  <a:schemeClr val="accent2"/>
                </a:solidFill>
              </a:rPr>
              <a:t>Children and Families</a:t>
            </a:r>
            <a:endParaRPr lang="en-GB" dirty="0">
              <a:solidFill>
                <a:schemeClr val="accent2"/>
              </a:solidFill>
            </a:endParaRPr>
          </a:p>
        </p:txBody>
      </p:sp>
      <p:sp>
        <p:nvSpPr>
          <p:cNvPr id="3" name="Content Placeholder 2"/>
          <p:cNvSpPr>
            <a:spLocks noGrp="1"/>
          </p:cNvSpPr>
          <p:nvPr>
            <p:ph idx="1"/>
          </p:nvPr>
        </p:nvSpPr>
        <p:spPr/>
        <p:txBody>
          <a:bodyPr>
            <a:normAutofit/>
          </a:bodyPr>
          <a:lstStyle/>
          <a:p>
            <a:pPr marL="457200" lvl="1" indent="-280988" eaLnBrk="1" fontAlgn="auto" hangingPunct="1">
              <a:spcBef>
                <a:spcPts val="0"/>
              </a:spcBef>
              <a:spcAft>
                <a:spcPts val="0"/>
              </a:spcAft>
              <a:buFont typeface="Arial" pitchFamily="34" charset="0"/>
              <a:buChar char="•"/>
              <a:defRPr/>
            </a:pPr>
            <a:r>
              <a:rPr lang="en-GB" kern="1200" dirty="0" smtClean="0">
                <a:effectLst/>
                <a:cs typeface="Times New Roman" pitchFamily="18" charset="0"/>
              </a:rPr>
              <a:t>Longitudinal work such as GLAD Study</a:t>
            </a:r>
          </a:p>
          <a:p>
            <a:pPr marL="457200" lvl="1" indent="-280988" eaLnBrk="1" fontAlgn="auto" hangingPunct="1">
              <a:spcBef>
                <a:spcPts val="0"/>
              </a:spcBef>
              <a:spcAft>
                <a:spcPts val="0"/>
              </a:spcAft>
              <a:buFont typeface="Arial" pitchFamily="34" charset="0"/>
              <a:buChar char="•"/>
              <a:defRPr/>
            </a:pPr>
            <a:r>
              <a:rPr lang="en-GB" kern="1200" dirty="0" smtClean="0">
                <a:effectLst/>
                <a:cs typeface="Times New Roman" pitchFamily="18" charset="0"/>
              </a:rPr>
              <a:t>Training in communication e.g. Triangle, Brighton</a:t>
            </a:r>
          </a:p>
          <a:p>
            <a:pPr marL="457200" lvl="1" indent="-280988" eaLnBrk="1" fontAlgn="auto" hangingPunct="1">
              <a:spcBef>
                <a:spcPts val="0"/>
              </a:spcBef>
              <a:spcAft>
                <a:spcPts val="0"/>
              </a:spcAft>
              <a:buFont typeface="Arial" pitchFamily="34" charset="0"/>
              <a:buChar char="•"/>
              <a:defRPr/>
            </a:pPr>
            <a:r>
              <a:rPr lang="en-GB" kern="1200" dirty="0" smtClean="0">
                <a:effectLst/>
                <a:cs typeface="Times New Roman" pitchFamily="18" charset="0"/>
              </a:rPr>
              <a:t>Invitations to join service design/special interest groups</a:t>
            </a:r>
          </a:p>
          <a:p>
            <a:pPr marL="457200" lvl="1" indent="-280988" eaLnBrk="1" fontAlgn="auto" hangingPunct="1">
              <a:spcBef>
                <a:spcPts val="0"/>
              </a:spcBef>
              <a:spcAft>
                <a:spcPts val="0"/>
              </a:spcAft>
              <a:buFont typeface="Arial" pitchFamily="34" charset="0"/>
              <a:buChar char="•"/>
              <a:defRPr/>
            </a:pPr>
            <a:r>
              <a:rPr lang="en-GB" kern="1200" dirty="0" smtClean="0">
                <a:effectLst/>
                <a:cs typeface="Times New Roman" pitchFamily="18" charset="0"/>
              </a:rPr>
              <a:t>Input into Infant Feeding Guidelines</a:t>
            </a:r>
          </a:p>
          <a:p>
            <a:pPr marL="457200" lvl="1" indent="-280988" eaLnBrk="1" fontAlgn="auto" hangingPunct="1">
              <a:spcBef>
                <a:spcPts val="0"/>
              </a:spcBef>
              <a:spcAft>
                <a:spcPts val="0"/>
              </a:spcAft>
              <a:buFont typeface="Arial" pitchFamily="34" charset="0"/>
              <a:buChar char="•"/>
              <a:defRPr/>
            </a:pPr>
            <a:endParaRPr lang="en-GB" sz="2400" kern="1200" dirty="0" smtClean="0">
              <a:effectLst/>
              <a:cs typeface="Times New Roman" pitchFamily="18" charset="0"/>
            </a:endParaRPr>
          </a:p>
          <a:p>
            <a:pPr marL="457200" lvl="1" indent="-280988" eaLnBrk="1" fontAlgn="auto" hangingPunct="1">
              <a:spcBef>
                <a:spcPts val="0"/>
              </a:spcBef>
              <a:spcAft>
                <a:spcPts val="0"/>
              </a:spcAft>
              <a:buFont typeface="Arial" pitchFamily="34" charset="0"/>
              <a:buChar char="•"/>
              <a:defRPr/>
            </a:pPr>
            <a:endParaRPr lang="en-GB" sz="2400" dirty="0" smtClean="0">
              <a:effectLst/>
              <a:cs typeface="Times New Roman" pitchFamily="18" charset="0"/>
            </a:endParaRPr>
          </a:p>
          <a:p>
            <a:pPr>
              <a:defRPr/>
            </a:pPr>
            <a:endParaRPr lang="en-GB"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11613" y="260350"/>
            <a:ext cx="5110162" cy="1081088"/>
          </a:xfrm>
        </p:spPr>
        <p:txBody>
          <a:bodyPr/>
          <a:lstStyle/>
          <a:p>
            <a:pPr>
              <a:defRPr/>
            </a:pPr>
            <a:r>
              <a:rPr lang="en-GB" dirty="0" smtClean="0">
                <a:solidFill>
                  <a:schemeClr val="accent2"/>
                </a:solidFill>
              </a:rPr>
              <a:t> 2. Foster care and adoption theme</a:t>
            </a:r>
            <a:endParaRPr lang="en-GB" dirty="0">
              <a:solidFill>
                <a:schemeClr val="accent2"/>
              </a:solidFill>
            </a:endParaRPr>
          </a:p>
        </p:txBody>
      </p:sp>
      <p:sp>
        <p:nvSpPr>
          <p:cNvPr id="3" name="Content Placeholder 2"/>
          <p:cNvSpPr>
            <a:spLocks noGrp="1"/>
          </p:cNvSpPr>
          <p:nvPr>
            <p:ph idx="1"/>
          </p:nvPr>
        </p:nvSpPr>
        <p:spPr/>
        <p:txBody>
          <a:bodyPr>
            <a:normAutofit/>
          </a:bodyPr>
          <a:lstStyle/>
          <a:p>
            <a:r>
              <a:rPr lang="en-GB" sz="2000" dirty="0" smtClean="0">
                <a:effectLst/>
              </a:rPr>
              <a:t>U</a:t>
            </a:r>
            <a:r>
              <a:rPr lang="en-GB" sz="2000" dirty="0" smtClean="0">
                <a:effectLst/>
              </a:rPr>
              <a:t>nderstanding </a:t>
            </a:r>
            <a:r>
              <a:rPr lang="en-GB" sz="2000" dirty="0" smtClean="0">
                <a:effectLst/>
              </a:rPr>
              <a:t>professional decision-making for children in care and adopted from care in Northern </a:t>
            </a:r>
            <a:r>
              <a:rPr lang="en-GB" sz="2000" dirty="0" smtClean="0">
                <a:effectLst/>
              </a:rPr>
              <a:t>Ireland; Court </a:t>
            </a:r>
            <a:r>
              <a:rPr lang="en-GB" sz="2000" dirty="0" smtClean="0">
                <a:effectLst/>
              </a:rPr>
              <a:t>process for gaining Care </a:t>
            </a:r>
            <a:r>
              <a:rPr lang="en-GB" sz="2000" dirty="0" smtClean="0">
                <a:effectLst/>
              </a:rPr>
              <a:t>Orders</a:t>
            </a:r>
            <a:r>
              <a:rPr lang="en-GB" sz="2000" dirty="0" smtClean="0">
                <a:effectLst/>
              </a:rPr>
              <a:t>; long term outcomes</a:t>
            </a:r>
            <a:endParaRPr lang="en-GB" sz="2000" dirty="0" smtClean="0">
              <a:effectLst/>
            </a:endParaRPr>
          </a:p>
          <a:p>
            <a:r>
              <a:rPr lang="en-GB" sz="2000" dirty="0" smtClean="0">
                <a:effectLst/>
              </a:rPr>
              <a:t>C</a:t>
            </a:r>
            <a:r>
              <a:rPr lang="en-GB" sz="2000" dirty="0" smtClean="0">
                <a:effectLst/>
              </a:rPr>
              <a:t>ross-sectional </a:t>
            </a:r>
            <a:r>
              <a:rPr lang="en-GB" sz="2000" dirty="0" smtClean="0">
                <a:effectLst/>
              </a:rPr>
              <a:t>and longitudinal </a:t>
            </a:r>
            <a:r>
              <a:rPr lang="en-GB" sz="2000" dirty="0" smtClean="0">
                <a:effectLst/>
              </a:rPr>
              <a:t>design</a:t>
            </a:r>
            <a:endParaRPr lang="en-GB" sz="2000" dirty="0" smtClean="0">
              <a:effectLst/>
            </a:endParaRPr>
          </a:p>
          <a:p>
            <a:r>
              <a:rPr lang="en-GB" sz="2000" dirty="0" smtClean="0">
                <a:effectLst/>
              </a:rPr>
              <a:t>Both quantitative and qualitative data is collected; development of innovative and engaging approaches</a:t>
            </a:r>
          </a:p>
          <a:p>
            <a:r>
              <a:rPr lang="en-GB" sz="2000" dirty="0" smtClean="0">
                <a:effectLst/>
              </a:rPr>
              <a:t>Conduct rigorous research that will inform local (and national) policy makers about what works well, and not so well, for these children, and for this to be translated into practice in a way that enhances the health and well-being of this </a:t>
            </a:r>
            <a:r>
              <a:rPr lang="en-GB" sz="2000" dirty="0" smtClean="0">
                <a:effectLst/>
              </a:rPr>
              <a:t>group</a:t>
            </a:r>
            <a:endParaRPr lang="en-GB" sz="2000" dirty="0" smtClean="0">
              <a:effectLst/>
            </a:endParaRPr>
          </a:p>
          <a:p>
            <a:pPr>
              <a:buNone/>
              <a:defRPr/>
            </a:pPr>
            <a:endParaRPr lang="en-GB" sz="2400"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945</TotalTime>
  <Words>1835</Words>
  <Application>Microsoft Office PowerPoint</Application>
  <PresentationFormat>On-screen Show (4:3)</PresentationFormat>
  <Paragraphs>184</Paragraphs>
  <Slides>28</Slides>
  <Notes>27</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Default Design</vt:lpstr>
      <vt:lpstr>Institute of Child Care Research Queen’s University, Belfast</vt:lpstr>
      <vt:lpstr>Setting the scene</vt:lpstr>
      <vt:lpstr>ICCR In the Beginning</vt:lpstr>
      <vt:lpstr>Engaged &amp; Responsive</vt:lpstr>
      <vt:lpstr> ICCR’s Research</vt:lpstr>
      <vt:lpstr>1. Children and Families</vt:lpstr>
      <vt:lpstr>Children and Families</vt:lpstr>
      <vt:lpstr>Children and Families</vt:lpstr>
      <vt:lpstr> 2. Foster care and adoption theme</vt:lpstr>
      <vt:lpstr> Foster care and adoption theme</vt:lpstr>
      <vt:lpstr> Foster care and adoption theme</vt:lpstr>
      <vt:lpstr> Foster care and adoption theme</vt:lpstr>
      <vt:lpstr> Foster care and adoption theme</vt:lpstr>
      <vt:lpstr> Foster care and adoption theme</vt:lpstr>
      <vt:lpstr> 3. Safeguarding  </vt:lpstr>
      <vt:lpstr>  Learning from Case Management Reviews  </vt:lpstr>
      <vt:lpstr> Physical Abuse and High Risk Families   </vt:lpstr>
      <vt:lpstr>Perinatal Maternal Disability and Domestic Violence </vt:lpstr>
      <vt:lpstr>4. Health and wellbeing</vt:lpstr>
      <vt:lpstr>Health and Wellbeing-current work</vt:lpstr>
      <vt:lpstr>  5. Youth development, lifestyles and social behaviour </vt:lpstr>
      <vt:lpstr> Children’s and adolescents mental health</vt:lpstr>
      <vt:lpstr>Neighbourhood and school</vt:lpstr>
      <vt:lpstr>Adolescent behaviour </vt:lpstr>
      <vt:lpstr>Longitudinal work </vt:lpstr>
      <vt:lpstr>Slide 26</vt:lpstr>
      <vt:lpstr>Slide 27</vt:lpstr>
      <vt:lpstr>ICCR</vt:lpstr>
    </vt:vector>
  </TitlesOfParts>
  <Company>Social Work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HERE</dc:title>
  <dc:creator>Andrew Percy</dc:creator>
  <cp:lastModifiedBy>ianlaura</cp:lastModifiedBy>
  <cp:revision>79</cp:revision>
  <dcterms:created xsi:type="dcterms:W3CDTF">2004-02-11T13:46:29Z</dcterms:created>
  <dcterms:modified xsi:type="dcterms:W3CDTF">2013-02-07T10:59:19Z</dcterms:modified>
</cp:coreProperties>
</file>